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353" r:id="rId2"/>
    <p:sldId id="398" r:id="rId3"/>
    <p:sldId id="399" r:id="rId4"/>
    <p:sldId id="394" r:id="rId5"/>
    <p:sldId id="395" r:id="rId6"/>
    <p:sldId id="396" r:id="rId7"/>
    <p:sldId id="400" r:id="rId8"/>
    <p:sldId id="397" r:id="rId9"/>
    <p:sldId id="401" r:id="rId10"/>
    <p:sldId id="402" r:id="rId11"/>
    <p:sldId id="404" r:id="rId12"/>
    <p:sldId id="403" r:id="rId13"/>
    <p:sldId id="385" r:id="rId14"/>
  </p:sldIdLst>
  <p:sldSz cx="9144000" cy="6858000" type="screen4x3"/>
  <p:notesSz cx="6797675" cy="9926638"/>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558ED5"/>
    <a:srgbClr val="4F81BD"/>
    <a:srgbClr val="E9EFF7"/>
    <a:srgbClr val="F89A10"/>
    <a:srgbClr val="99CCFF"/>
    <a:srgbClr val="990000"/>
    <a:srgbClr val="800000"/>
    <a:srgbClr val="CC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Estilo Médio 4 - Ênfase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Estilo Médio 4 - Ênfase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Estilo Médio 4 - Ênfas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113A9D2-9D6B-4929-AA2D-F23B5EE8CBE7}" styleName="Estilo com Tema 2 - Ênfase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7" autoAdjust="0"/>
    <p:restoredTop sz="87954" autoAdjust="0"/>
  </p:normalViewPr>
  <p:slideViewPr>
    <p:cSldViewPr>
      <p:cViewPr varScale="1">
        <p:scale>
          <a:sx n="74" d="100"/>
          <a:sy n="74" d="100"/>
        </p:scale>
        <p:origin x="1086" y="78"/>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2" y="1"/>
            <a:ext cx="2945659" cy="496331"/>
          </a:xfrm>
          <a:prstGeom prst="rect">
            <a:avLst/>
          </a:prstGeom>
        </p:spPr>
        <p:txBody>
          <a:bodyPr vert="horz" lIns="95562" tIns="47781" rIns="95562" bIns="47781" rtlCol="0"/>
          <a:lstStyle>
            <a:lvl1pPr algn="l">
              <a:defRPr sz="1300"/>
            </a:lvl1pPr>
          </a:lstStyle>
          <a:p>
            <a:endParaRPr lang="pt-BR"/>
          </a:p>
        </p:txBody>
      </p:sp>
      <p:sp>
        <p:nvSpPr>
          <p:cNvPr id="3" name="Espaço Reservado para Data 2"/>
          <p:cNvSpPr>
            <a:spLocks noGrp="1"/>
          </p:cNvSpPr>
          <p:nvPr>
            <p:ph type="dt" sz="quarter" idx="1"/>
          </p:nvPr>
        </p:nvSpPr>
        <p:spPr>
          <a:xfrm>
            <a:off x="3850444" y="1"/>
            <a:ext cx="2945659" cy="496331"/>
          </a:xfrm>
          <a:prstGeom prst="rect">
            <a:avLst/>
          </a:prstGeom>
        </p:spPr>
        <p:txBody>
          <a:bodyPr vert="horz" lIns="95562" tIns="47781" rIns="95562" bIns="47781" rtlCol="0"/>
          <a:lstStyle>
            <a:lvl1pPr algn="r">
              <a:defRPr sz="1300"/>
            </a:lvl1pPr>
          </a:lstStyle>
          <a:p>
            <a:fld id="{0A7B0AFA-29EE-4BD6-886F-B763A208D8D1}" type="datetimeFigureOut">
              <a:rPr lang="pt-BR" smtClean="0"/>
              <a:t>01/08/2016</a:t>
            </a:fld>
            <a:endParaRPr lang="pt-BR"/>
          </a:p>
        </p:txBody>
      </p:sp>
      <p:sp>
        <p:nvSpPr>
          <p:cNvPr id="4" name="Espaço Reservado para Rodapé 3"/>
          <p:cNvSpPr>
            <a:spLocks noGrp="1"/>
          </p:cNvSpPr>
          <p:nvPr>
            <p:ph type="ftr" sz="quarter" idx="2"/>
          </p:nvPr>
        </p:nvSpPr>
        <p:spPr>
          <a:xfrm>
            <a:off x="2" y="9428585"/>
            <a:ext cx="2945659" cy="496331"/>
          </a:xfrm>
          <a:prstGeom prst="rect">
            <a:avLst/>
          </a:prstGeom>
        </p:spPr>
        <p:txBody>
          <a:bodyPr vert="horz" lIns="95562" tIns="47781" rIns="95562" bIns="47781" rtlCol="0" anchor="b"/>
          <a:lstStyle>
            <a:lvl1pPr algn="l">
              <a:defRPr sz="1300"/>
            </a:lvl1pPr>
          </a:lstStyle>
          <a:p>
            <a:endParaRPr lang="pt-BR"/>
          </a:p>
        </p:txBody>
      </p:sp>
      <p:sp>
        <p:nvSpPr>
          <p:cNvPr id="5" name="Espaço Reservado para Número de Slide 4"/>
          <p:cNvSpPr>
            <a:spLocks noGrp="1"/>
          </p:cNvSpPr>
          <p:nvPr>
            <p:ph type="sldNum" sz="quarter" idx="3"/>
          </p:nvPr>
        </p:nvSpPr>
        <p:spPr>
          <a:xfrm>
            <a:off x="3850444" y="9428585"/>
            <a:ext cx="2945659" cy="496331"/>
          </a:xfrm>
          <a:prstGeom prst="rect">
            <a:avLst/>
          </a:prstGeom>
        </p:spPr>
        <p:txBody>
          <a:bodyPr vert="horz" lIns="95562" tIns="47781" rIns="95562" bIns="47781" rtlCol="0" anchor="b"/>
          <a:lstStyle>
            <a:lvl1pPr algn="r">
              <a:defRPr sz="1300"/>
            </a:lvl1pPr>
          </a:lstStyle>
          <a:p>
            <a:fld id="{A468AC21-CBBB-47AE-9EF1-8E146C3372A8}" type="slidenum">
              <a:rPr lang="pt-BR" smtClean="0"/>
              <a:t>‹nº›</a:t>
            </a:fld>
            <a:endParaRPr lang="pt-BR"/>
          </a:p>
        </p:txBody>
      </p:sp>
    </p:spTree>
    <p:extLst>
      <p:ext uri="{BB962C8B-B14F-4D97-AF65-F5344CB8AC3E}">
        <p14:creationId xmlns:p14="http://schemas.microsoft.com/office/powerpoint/2010/main" val="41877074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2" y="1"/>
            <a:ext cx="2945659" cy="496331"/>
          </a:xfrm>
          <a:prstGeom prst="rect">
            <a:avLst/>
          </a:prstGeom>
        </p:spPr>
        <p:txBody>
          <a:bodyPr vert="horz" lIns="95562" tIns="47781" rIns="95562" bIns="47781" rtlCol="0"/>
          <a:lstStyle>
            <a:lvl1pPr algn="l">
              <a:defRPr sz="1300"/>
            </a:lvl1pPr>
          </a:lstStyle>
          <a:p>
            <a:endParaRPr lang="pt-BR"/>
          </a:p>
        </p:txBody>
      </p:sp>
      <p:sp>
        <p:nvSpPr>
          <p:cNvPr id="3" name="Espaço Reservado para Data 2"/>
          <p:cNvSpPr>
            <a:spLocks noGrp="1"/>
          </p:cNvSpPr>
          <p:nvPr>
            <p:ph type="dt" idx="1"/>
          </p:nvPr>
        </p:nvSpPr>
        <p:spPr>
          <a:xfrm>
            <a:off x="3850444" y="1"/>
            <a:ext cx="2945659" cy="496331"/>
          </a:xfrm>
          <a:prstGeom prst="rect">
            <a:avLst/>
          </a:prstGeom>
        </p:spPr>
        <p:txBody>
          <a:bodyPr vert="horz" lIns="95562" tIns="47781" rIns="95562" bIns="47781" rtlCol="0"/>
          <a:lstStyle>
            <a:lvl1pPr algn="r">
              <a:defRPr sz="1300"/>
            </a:lvl1pPr>
          </a:lstStyle>
          <a:p>
            <a:fld id="{C0E97E8F-6345-4D55-A8BD-1F8BCCF3B2D0}" type="datetimeFigureOut">
              <a:rPr lang="pt-BR" smtClean="0"/>
              <a:t>01/08/2016</a:t>
            </a:fld>
            <a:endParaRPr lang="pt-BR"/>
          </a:p>
        </p:txBody>
      </p:sp>
      <p:sp>
        <p:nvSpPr>
          <p:cNvPr id="4" name="Espaço Reservado para Imagem de Slide 3"/>
          <p:cNvSpPr>
            <a:spLocks noGrp="1" noRot="1" noChangeAspect="1"/>
          </p:cNvSpPr>
          <p:nvPr>
            <p:ph type="sldImg" idx="2"/>
          </p:nvPr>
        </p:nvSpPr>
        <p:spPr>
          <a:xfrm>
            <a:off x="915988" y="744538"/>
            <a:ext cx="4965700" cy="3724275"/>
          </a:xfrm>
          <a:prstGeom prst="rect">
            <a:avLst/>
          </a:prstGeom>
          <a:noFill/>
          <a:ln w="12700">
            <a:solidFill>
              <a:prstClr val="black"/>
            </a:solidFill>
          </a:ln>
        </p:spPr>
        <p:txBody>
          <a:bodyPr vert="horz" lIns="95562" tIns="47781" rIns="95562" bIns="47781" rtlCol="0" anchor="ctr"/>
          <a:lstStyle/>
          <a:p>
            <a:endParaRPr lang="pt-BR"/>
          </a:p>
        </p:txBody>
      </p:sp>
      <p:sp>
        <p:nvSpPr>
          <p:cNvPr id="5" name="Espaço Reservado para Anotações 4"/>
          <p:cNvSpPr>
            <a:spLocks noGrp="1"/>
          </p:cNvSpPr>
          <p:nvPr>
            <p:ph type="body" sz="quarter" idx="3"/>
          </p:nvPr>
        </p:nvSpPr>
        <p:spPr>
          <a:xfrm>
            <a:off x="679768" y="4715154"/>
            <a:ext cx="5438140" cy="4466987"/>
          </a:xfrm>
          <a:prstGeom prst="rect">
            <a:avLst/>
          </a:prstGeom>
        </p:spPr>
        <p:txBody>
          <a:bodyPr vert="horz" lIns="95562" tIns="47781" rIns="95562" bIns="47781"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2" y="9428585"/>
            <a:ext cx="2945659" cy="496331"/>
          </a:xfrm>
          <a:prstGeom prst="rect">
            <a:avLst/>
          </a:prstGeom>
        </p:spPr>
        <p:txBody>
          <a:bodyPr vert="horz" lIns="95562" tIns="47781" rIns="95562" bIns="47781" rtlCol="0" anchor="b"/>
          <a:lstStyle>
            <a:lvl1pPr algn="l">
              <a:defRPr sz="1300"/>
            </a:lvl1pPr>
          </a:lstStyle>
          <a:p>
            <a:endParaRPr lang="pt-BR"/>
          </a:p>
        </p:txBody>
      </p:sp>
      <p:sp>
        <p:nvSpPr>
          <p:cNvPr id="7" name="Espaço Reservado para Número de Slide 6"/>
          <p:cNvSpPr>
            <a:spLocks noGrp="1"/>
          </p:cNvSpPr>
          <p:nvPr>
            <p:ph type="sldNum" sz="quarter" idx="5"/>
          </p:nvPr>
        </p:nvSpPr>
        <p:spPr>
          <a:xfrm>
            <a:off x="3850444" y="9428585"/>
            <a:ext cx="2945659" cy="496331"/>
          </a:xfrm>
          <a:prstGeom prst="rect">
            <a:avLst/>
          </a:prstGeom>
        </p:spPr>
        <p:txBody>
          <a:bodyPr vert="horz" lIns="95562" tIns="47781" rIns="95562" bIns="47781" rtlCol="0" anchor="b"/>
          <a:lstStyle>
            <a:lvl1pPr algn="r">
              <a:defRPr sz="1300"/>
            </a:lvl1pPr>
          </a:lstStyle>
          <a:p>
            <a:fld id="{F12384B8-7EF5-4FEC-9D65-5F8690CC8916}" type="slidenum">
              <a:rPr lang="pt-BR" smtClean="0"/>
              <a:t>‹nº›</a:t>
            </a:fld>
            <a:endParaRPr lang="pt-BR"/>
          </a:p>
        </p:txBody>
      </p:sp>
    </p:spTree>
    <p:extLst>
      <p:ext uri="{BB962C8B-B14F-4D97-AF65-F5344CB8AC3E}">
        <p14:creationId xmlns:p14="http://schemas.microsoft.com/office/powerpoint/2010/main" val="3837169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10257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smtClean="0"/>
              <a:t>Clique para editar o título mestre</a:t>
            </a:r>
            <a:endParaRPr lang="pt-BR"/>
          </a:p>
        </p:txBody>
      </p:sp>
      <p:sp>
        <p:nvSpPr>
          <p:cNvPr id="3" name="Espaço Reservado para Conteúdo 2"/>
          <p:cNvSpPr>
            <a:spLocks noGrp="1"/>
          </p:cNvSpPr>
          <p:nvPr>
            <p:ph idx="1"/>
          </p:nvPr>
        </p:nvSpPr>
        <p:spPr>
          <a:xfrm>
            <a:off x="457200" y="1600200"/>
            <a:ext cx="8229600" cy="4525963"/>
          </a:xfrm>
          <a:prstGeom prst="rect">
            <a:avLst/>
          </a:prstGeo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a:xfrm>
            <a:off x="457200" y="6356350"/>
            <a:ext cx="2133600" cy="365125"/>
          </a:xfrm>
          <a:prstGeom prst="rect">
            <a:avLst/>
          </a:prstGeom>
        </p:spPr>
        <p:txBody>
          <a:bodyPr/>
          <a:lstStyle/>
          <a:p>
            <a:fld id="{AE9ED4C4-1D28-4BD0-B5CF-E4620F627CF4}" type="datetimeFigureOut">
              <a:rPr lang="pt-BR" smtClean="0"/>
              <a:t>01/08/2016</a:t>
            </a:fld>
            <a:endParaRPr lang="pt-BR"/>
          </a:p>
        </p:txBody>
      </p:sp>
      <p:sp>
        <p:nvSpPr>
          <p:cNvPr id="5" name="Espaço Reservado para Rodapé 4"/>
          <p:cNvSpPr>
            <a:spLocks noGrp="1"/>
          </p:cNvSpPr>
          <p:nvPr>
            <p:ph type="ftr" sz="quarter" idx="11"/>
          </p:nvPr>
        </p:nvSpPr>
        <p:spPr>
          <a:xfrm>
            <a:off x="3124200" y="6356350"/>
            <a:ext cx="2895600" cy="365125"/>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6553200" y="6356350"/>
            <a:ext cx="2133600" cy="365125"/>
          </a:xfrm>
          <a:prstGeom prst="rect">
            <a:avLst/>
          </a:prstGeom>
        </p:spPr>
        <p:txBody>
          <a:bodyPr/>
          <a:lstStyle/>
          <a:p>
            <a:fld id="{63B8E5DC-FE5A-45CF-AD8B-D3E563A5DF73}" type="slidenum">
              <a:rPr lang="pt-BR" smtClean="0"/>
              <a:t>‹nº›</a:t>
            </a:fld>
            <a:endParaRPr lang="pt-BR"/>
          </a:p>
        </p:txBody>
      </p:sp>
    </p:spTree>
    <p:extLst>
      <p:ext uri="{BB962C8B-B14F-4D97-AF65-F5344CB8AC3E}">
        <p14:creationId xmlns:p14="http://schemas.microsoft.com/office/powerpoint/2010/main" val="276489344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a:xfrm>
            <a:off x="457200" y="6356350"/>
            <a:ext cx="2133600" cy="365125"/>
          </a:xfrm>
          <a:prstGeom prst="rect">
            <a:avLst/>
          </a:prstGeom>
        </p:spPr>
        <p:txBody>
          <a:bodyPr/>
          <a:lstStyle/>
          <a:p>
            <a:fld id="{AE9ED4C4-1D28-4BD0-B5CF-E4620F627CF4}" type="datetimeFigureOut">
              <a:rPr lang="pt-BR" smtClean="0"/>
              <a:t>01/08/2016</a:t>
            </a:fld>
            <a:endParaRPr lang="pt-BR"/>
          </a:p>
        </p:txBody>
      </p:sp>
      <p:sp>
        <p:nvSpPr>
          <p:cNvPr id="5" name="Espaço Reservado para Rodapé 4"/>
          <p:cNvSpPr>
            <a:spLocks noGrp="1"/>
          </p:cNvSpPr>
          <p:nvPr>
            <p:ph type="ftr" sz="quarter" idx="11"/>
          </p:nvPr>
        </p:nvSpPr>
        <p:spPr>
          <a:xfrm>
            <a:off x="3124200" y="6356350"/>
            <a:ext cx="2895600" cy="365125"/>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6553200" y="6356350"/>
            <a:ext cx="2133600" cy="365125"/>
          </a:xfrm>
          <a:prstGeom prst="rect">
            <a:avLst/>
          </a:prstGeom>
        </p:spPr>
        <p:txBody>
          <a:bodyPr/>
          <a:lstStyle/>
          <a:p>
            <a:fld id="{63B8E5DC-FE5A-45CF-AD8B-D3E563A5DF73}" type="slidenum">
              <a:rPr lang="pt-BR" smtClean="0"/>
              <a:t>‹nº›</a:t>
            </a:fld>
            <a:endParaRPr lang="pt-BR"/>
          </a:p>
        </p:txBody>
      </p:sp>
    </p:spTree>
    <p:extLst>
      <p:ext uri="{BB962C8B-B14F-4D97-AF65-F5344CB8AC3E}">
        <p14:creationId xmlns:p14="http://schemas.microsoft.com/office/powerpoint/2010/main" val="1011786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a:xfrm>
            <a:off x="457200" y="6356350"/>
            <a:ext cx="2133600" cy="365125"/>
          </a:xfrm>
          <a:prstGeom prst="rect">
            <a:avLst/>
          </a:prstGeom>
        </p:spPr>
        <p:txBody>
          <a:bodyPr/>
          <a:lstStyle/>
          <a:p>
            <a:fld id="{AE9ED4C4-1D28-4BD0-B5CF-E4620F627CF4}" type="datetimeFigureOut">
              <a:rPr lang="pt-BR" smtClean="0"/>
              <a:t>01/08/2016</a:t>
            </a:fld>
            <a:endParaRPr lang="pt-BR"/>
          </a:p>
        </p:txBody>
      </p:sp>
      <p:sp>
        <p:nvSpPr>
          <p:cNvPr id="6" name="Espaço Reservado para Rodapé 5"/>
          <p:cNvSpPr>
            <a:spLocks noGrp="1"/>
          </p:cNvSpPr>
          <p:nvPr>
            <p:ph type="ftr" sz="quarter" idx="11"/>
          </p:nvPr>
        </p:nvSpPr>
        <p:spPr>
          <a:xfrm>
            <a:off x="3124200" y="6356350"/>
            <a:ext cx="2895600" cy="365125"/>
          </a:xfrm>
          <a:prstGeom prst="rect">
            <a:avLst/>
          </a:prstGeom>
        </p:spPr>
        <p:txBody>
          <a:bodyPr/>
          <a:lstStyle/>
          <a:p>
            <a:endParaRPr lang="pt-BR"/>
          </a:p>
        </p:txBody>
      </p:sp>
      <p:sp>
        <p:nvSpPr>
          <p:cNvPr id="7" name="Espaço Reservado para Número de Slide 6"/>
          <p:cNvSpPr>
            <a:spLocks noGrp="1"/>
          </p:cNvSpPr>
          <p:nvPr>
            <p:ph type="sldNum" sz="quarter" idx="12"/>
          </p:nvPr>
        </p:nvSpPr>
        <p:spPr>
          <a:xfrm>
            <a:off x="6553200" y="6356350"/>
            <a:ext cx="2133600" cy="365125"/>
          </a:xfrm>
          <a:prstGeom prst="rect">
            <a:avLst/>
          </a:prstGeom>
        </p:spPr>
        <p:txBody>
          <a:bodyPr/>
          <a:lstStyle/>
          <a:p>
            <a:fld id="{63B8E5DC-FE5A-45CF-AD8B-D3E563A5DF73}" type="slidenum">
              <a:rPr lang="pt-BR" smtClean="0"/>
              <a:t>‹nº›</a:t>
            </a:fld>
            <a:endParaRPr lang="pt-BR"/>
          </a:p>
        </p:txBody>
      </p:sp>
    </p:spTree>
    <p:extLst>
      <p:ext uri="{BB962C8B-B14F-4D97-AF65-F5344CB8AC3E}">
        <p14:creationId xmlns:p14="http://schemas.microsoft.com/office/powerpoint/2010/main" val="61916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a:xfrm>
            <a:off x="457200" y="6356350"/>
            <a:ext cx="2133600" cy="365125"/>
          </a:xfrm>
          <a:prstGeom prst="rect">
            <a:avLst/>
          </a:prstGeom>
        </p:spPr>
        <p:txBody>
          <a:bodyPr/>
          <a:lstStyle/>
          <a:p>
            <a:fld id="{AE9ED4C4-1D28-4BD0-B5CF-E4620F627CF4}" type="datetimeFigureOut">
              <a:rPr lang="pt-BR" smtClean="0"/>
              <a:t>01/08/2016</a:t>
            </a:fld>
            <a:endParaRPr lang="pt-BR"/>
          </a:p>
        </p:txBody>
      </p:sp>
      <p:sp>
        <p:nvSpPr>
          <p:cNvPr id="8" name="Espaço Reservado para Rodapé 7"/>
          <p:cNvSpPr>
            <a:spLocks noGrp="1"/>
          </p:cNvSpPr>
          <p:nvPr>
            <p:ph type="ftr" sz="quarter" idx="11"/>
          </p:nvPr>
        </p:nvSpPr>
        <p:spPr>
          <a:xfrm>
            <a:off x="3124200" y="6356350"/>
            <a:ext cx="2895600" cy="365125"/>
          </a:xfrm>
          <a:prstGeom prst="rect">
            <a:avLst/>
          </a:prstGeom>
        </p:spPr>
        <p:txBody>
          <a:bodyPr/>
          <a:lstStyle/>
          <a:p>
            <a:endParaRPr lang="pt-BR"/>
          </a:p>
        </p:txBody>
      </p:sp>
      <p:sp>
        <p:nvSpPr>
          <p:cNvPr id="9" name="Espaço Reservado para Número de Slide 8"/>
          <p:cNvSpPr>
            <a:spLocks noGrp="1"/>
          </p:cNvSpPr>
          <p:nvPr>
            <p:ph type="sldNum" sz="quarter" idx="12"/>
          </p:nvPr>
        </p:nvSpPr>
        <p:spPr>
          <a:xfrm>
            <a:off x="6553200" y="6356350"/>
            <a:ext cx="2133600" cy="365125"/>
          </a:xfrm>
          <a:prstGeom prst="rect">
            <a:avLst/>
          </a:prstGeom>
        </p:spPr>
        <p:txBody>
          <a:bodyPr/>
          <a:lstStyle/>
          <a:p>
            <a:fld id="{63B8E5DC-FE5A-45CF-AD8B-D3E563A5DF73}" type="slidenum">
              <a:rPr lang="pt-BR" smtClean="0"/>
              <a:t>‹nº›</a:t>
            </a:fld>
            <a:endParaRPr lang="pt-BR"/>
          </a:p>
        </p:txBody>
      </p:sp>
    </p:spTree>
    <p:extLst>
      <p:ext uri="{BB962C8B-B14F-4D97-AF65-F5344CB8AC3E}">
        <p14:creationId xmlns:p14="http://schemas.microsoft.com/office/powerpoint/2010/main" val="3445497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a:xfrm>
            <a:off x="457200" y="6356350"/>
            <a:ext cx="2133600" cy="365125"/>
          </a:xfrm>
          <a:prstGeom prst="rect">
            <a:avLst/>
          </a:prstGeom>
        </p:spPr>
        <p:txBody>
          <a:bodyPr/>
          <a:lstStyle/>
          <a:p>
            <a:fld id="{AE9ED4C4-1D28-4BD0-B5CF-E4620F627CF4}" type="datetimeFigureOut">
              <a:rPr lang="pt-BR" smtClean="0"/>
              <a:t>01/08/2016</a:t>
            </a:fld>
            <a:endParaRPr lang="pt-BR"/>
          </a:p>
        </p:txBody>
      </p:sp>
      <p:sp>
        <p:nvSpPr>
          <p:cNvPr id="4" name="Espaço Reservado para Rodapé 3"/>
          <p:cNvSpPr>
            <a:spLocks noGrp="1"/>
          </p:cNvSpPr>
          <p:nvPr>
            <p:ph type="ftr" sz="quarter" idx="11"/>
          </p:nvPr>
        </p:nvSpPr>
        <p:spPr>
          <a:xfrm>
            <a:off x="3124200" y="6356350"/>
            <a:ext cx="2895600" cy="365125"/>
          </a:xfrm>
          <a:prstGeom prst="rect">
            <a:avLst/>
          </a:prstGeom>
        </p:spPr>
        <p:txBody>
          <a:bodyPr/>
          <a:lstStyle/>
          <a:p>
            <a:endParaRPr lang="pt-BR"/>
          </a:p>
        </p:txBody>
      </p:sp>
      <p:sp>
        <p:nvSpPr>
          <p:cNvPr id="5" name="Espaço Reservado para Número de Slide 4"/>
          <p:cNvSpPr>
            <a:spLocks noGrp="1"/>
          </p:cNvSpPr>
          <p:nvPr>
            <p:ph type="sldNum" sz="quarter" idx="12"/>
          </p:nvPr>
        </p:nvSpPr>
        <p:spPr>
          <a:xfrm>
            <a:off x="6553200" y="6356350"/>
            <a:ext cx="2133600" cy="365125"/>
          </a:xfrm>
          <a:prstGeom prst="rect">
            <a:avLst/>
          </a:prstGeom>
        </p:spPr>
        <p:txBody>
          <a:bodyPr/>
          <a:lstStyle/>
          <a:p>
            <a:fld id="{63B8E5DC-FE5A-45CF-AD8B-D3E563A5DF73}" type="slidenum">
              <a:rPr lang="pt-BR" smtClean="0"/>
              <a:t>‹nº›</a:t>
            </a:fld>
            <a:endParaRPr lang="pt-BR"/>
          </a:p>
        </p:txBody>
      </p:sp>
    </p:spTree>
    <p:extLst>
      <p:ext uri="{BB962C8B-B14F-4D97-AF65-F5344CB8AC3E}">
        <p14:creationId xmlns:p14="http://schemas.microsoft.com/office/powerpoint/2010/main" val="2451510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a:xfrm>
            <a:off x="457200" y="6356350"/>
            <a:ext cx="2133600" cy="365125"/>
          </a:xfrm>
          <a:prstGeom prst="rect">
            <a:avLst/>
          </a:prstGeom>
        </p:spPr>
        <p:txBody>
          <a:bodyPr/>
          <a:lstStyle/>
          <a:p>
            <a:fld id="{AE9ED4C4-1D28-4BD0-B5CF-E4620F627CF4}" type="datetimeFigureOut">
              <a:rPr lang="pt-BR" smtClean="0"/>
              <a:t>01/08/2016</a:t>
            </a:fld>
            <a:endParaRPr lang="pt-BR"/>
          </a:p>
        </p:txBody>
      </p:sp>
      <p:sp>
        <p:nvSpPr>
          <p:cNvPr id="3" name="Espaço Reservado para Rodapé 2"/>
          <p:cNvSpPr>
            <a:spLocks noGrp="1"/>
          </p:cNvSpPr>
          <p:nvPr>
            <p:ph type="ftr" sz="quarter" idx="11"/>
          </p:nvPr>
        </p:nvSpPr>
        <p:spPr>
          <a:xfrm>
            <a:off x="3124200" y="6356350"/>
            <a:ext cx="2895600" cy="365125"/>
          </a:xfrm>
          <a:prstGeom prst="rect">
            <a:avLst/>
          </a:prstGeom>
        </p:spPr>
        <p:txBody>
          <a:bodyPr/>
          <a:lstStyle/>
          <a:p>
            <a:endParaRPr lang="pt-BR"/>
          </a:p>
        </p:txBody>
      </p:sp>
      <p:sp>
        <p:nvSpPr>
          <p:cNvPr id="4" name="Espaço Reservado para Número de Slide 3"/>
          <p:cNvSpPr>
            <a:spLocks noGrp="1"/>
          </p:cNvSpPr>
          <p:nvPr>
            <p:ph type="sldNum" sz="quarter" idx="12"/>
          </p:nvPr>
        </p:nvSpPr>
        <p:spPr>
          <a:xfrm>
            <a:off x="6553200" y="6356350"/>
            <a:ext cx="2133600" cy="365125"/>
          </a:xfrm>
          <a:prstGeom prst="rect">
            <a:avLst/>
          </a:prstGeom>
        </p:spPr>
        <p:txBody>
          <a:bodyPr/>
          <a:lstStyle/>
          <a:p>
            <a:fld id="{63B8E5DC-FE5A-45CF-AD8B-D3E563A5DF73}" type="slidenum">
              <a:rPr lang="pt-BR" smtClean="0"/>
              <a:t>‹nº›</a:t>
            </a:fld>
            <a:endParaRPr lang="pt-BR"/>
          </a:p>
        </p:txBody>
      </p:sp>
    </p:spTree>
    <p:extLst>
      <p:ext uri="{BB962C8B-B14F-4D97-AF65-F5344CB8AC3E}">
        <p14:creationId xmlns:p14="http://schemas.microsoft.com/office/powerpoint/2010/main" val="3189393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a:prstGeom prst="rect">
            <a:avLst/>
          </a:prstGeo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a:xfrm>
            <a:off x="457200" y="6356350"/>
            <a:ext cx="2133600" cy="365125"/>
          </a:xfrm>
          <a:prstGeom prst="rect">
            <a:avLst/>
          </a:prstGeom>
        </p:spPr>
        <p:txBody>
          <a:bodyPr/>
          <a:lstStyle/>
          <a:p>
            <a:fld id="{AE9ED4C4-1D28-4BD0-B5CF-E4620F627CF4}" type="datetimeFigureOut">
              <a:rPr lang="pt-BR" smtClean="0"/>
              <a:t>01/08/2016</a:t>
            </a:fld>
            <a:endParaRPr lang="pt-BR"/>
          </a:p>
        </p:txBody>
      </p:sp>
      <p:sp>
        <p:nvSpPr>
          <p:cNvPr id="6" name="Espaço Reservado para Rodapé 5"/>
          <p:cNvSpPr>
            <a:spLocks noGrp="1"/>
          </p:cNvSpPr>
          <p:nvPr>
            <p:ph type="ftr" sz="quarter" idx="11"/>
          </p:nvPr>
        </p:nvSpPr>
        <p:spPr>
          <a:xfrm>
            <a:off x="3124200" y="6356350"/>
            <a:ext cx="2895600" cy="365125"/>
          </a:xfrm>
          <a:prstGeom prst="rect">
            <a:avLst/>
          </a:prstGeom>
        </p:spPr>
        <p:txBody>
          <a:bodyPr/>
          <a:lstStyle/>
          <a:p>
            <a:endParaRPr lang="pt-BR"/>
          </a:p>
        </p:txBody>
      </p:sp>
      <p:sp>
        <p:nvSpPr>
          <p:cNvPr id="7" name="Espaço Reservado para Número de Slide 6"/>
          <p:cNvSpPr>
            <a:spLocks noGrp="1"/>
          </p:cNvSpPr>
          <p:nvPr>
            <p:ph type="sldNum" sz="quarter" idx="12"/>
          </p:nvPr>
        </p:nvSpPr>
        <p:spPr>
          <a:xfrm>
            <a:off x="6553200" y="6356350"/>
            <a:ext cx="2133600" cy="365125"/>
          </a:xfrm>
          <a:prstGeom prst="rect">
            <a:avLst/>
          </a:prstGeom>
        </p:spPr>
        <p:txBody>
          <a:bodyPr/>
          <a:lstStyle/>
          <a:p>
            <a:fld id="{63B8E5DC-FE5A-45CF-AD8B-D3E563A5DF73}" type="slidenum">
              <a:rPr lang="pt-BR" smtClean="0"/>
              <a:t>‹nº›</a:t>
            </a:fld>
            <a:endParaRPr lang="pt-BR"/>
          </a:p>
        </p:txBody>
      </p:sp>
    </p:spTree>
    <p:extLst>
      <p:ext uri="{BB962C8B-B14F-4D97-AF65-F5344CB8AC3E}">
        <p14:creationId xmlns:p14="http://schemas.microsoft.com/office/powerpoint/2010/main" val="1276085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a:xfrm>
            <a:off x="457200" y="6356350"/>
            <a:ext cx="2133600" cy="365125"/>
          </a:xfrm>
          <a:prstGeom prst="rect">
            <a:avLst/>
          </a:prstGeom>
        </p:spPr>
        <p:txBody>
          <a:bodyPr/>
          <a:lstStyle/>
          <a:p>
            <a:fld id="{AE9ED4C4-1D28-4BD0-B5CF-E4620F627CF4}" type="datetimeFigureOut">
              <a:rPr lang="pt-BR" smtClean="0"/>
              <a:t>01/08/2016</a:t>
            </a:fld>
            <a:endParaRPr lang="pt-BR"/>
          </a:p>
        </p:txBody>
      </p:sp>
      <p:sp>
        <p:nvSpPr>
          <p:cNvPr id="6" name="Espaço Reservado para Rodapé 5"/>
          <p:cNvSpPr>
            <a:spLocks noGrp="1"/>
          </p:cNvSpPr>
          <p:nvPr>
            <p:ph type="ftr" sz="quarter" idx="11"/>
          </p:nvPr>
        </p:nvSpPr>
        <p:spPr>
          <a:xfrm>
            <a:off x="3124200" y="6356350"/>
            <a:ext cx="2895600" cy="365125"/>
          </a:xfrm>
          <a:prstGeom prst="rect">
            <a:avLst/>
          </a:prstGeom>
        </p:spPr>
        <p:txBody>
          <a:bodyPr/>
          <a:lstStyle/>
          <a:p>
            <a:endParaRPr lang="pt-BR"/>
          </a:p>
        </p:txBody>
      </p:sp>
      <p:sp>
        <p:nvSpPr>
          <p:cNvPr id="7" name="Espaço Reservado para Número de Slide 6"/>
          <p:cNvSpPr>
            <a:spLocks noGrp="1"/>
          </p:cNvSpPr>
          <p:nvPr>
            <p:ph type="sldNum" sz="quarter" idx="12"/>
          </p:nvPr>
        </p:nvSpPr>
        <p:spPr>
          <a:xfrm>
            <a:off x="6553200" y="6356350"/>
            <a:ext cx="2133600" cy="365125"/>
          </a:xfrm>
          <a:prstGeom prst="rect">
            <a:avLst/>
          </a:prstGeom>
        </p:spPr>
        <p:txBody>
          <a:bodyPr/>
          <a:lstStyle/>
          <a:p>
            <a:fld id="{63B8E5DC-FE5A-45CF-AD8B-D3E563A5DF73}" type="slidenum">
              <a:rPr lang="pt-BR" smtClean="0"/>
              <a:t>‹nº›</a:t>
            </a:fld>
            <a:endParaRPr lang="pt-BR"/>
          </a:p>
        </p:txBody>
      </p:sp>
    </p:spTree>
    <p:extLst>
      <p:ext uri="{BB962C8B-B14F-4D97-AF65-F5344CB8AC3E}">
        <p14:creationId xmlns:p14="http://schemas.microsoft.com/office/powerpoint/2010/main" val="3766543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1600200"/>
            <a:ext cx="8229600" cy="4525963"/>
          </a:xfrm>
          <a:prstGeom prst="rect">
            <a:avLst/>
          </a:prstGeo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a:xfrm>
            <a:off x="457200" y="6356350"/>
            <a:ext cx="2133600" cy="365125"/>
          </a:xfrm>
          <a:prstGeom prst="rect">
            <a:avLst/>
          </a:prstGeom>
        </p:spPr>
        <p:txBody>
          <a:bodyPr/>
          <a:lstStyle/>
          <a:p>
            <a:fld id="{AE9ED4C4-1D28-4BD0-B5CF-E4620F627CF4}" type="datetimeFigureOut">
              <a:rPr lang="pt-BR" smtClean="0"/>
              <a:t>01/08/2016</a:t>
            </a:fld>
            <a:endParaRPr lang="pt-BR"/>
          </a:p>
        </p:txBody>
      </p:sp>
      <p:sp>
        <p:nvSpPr>
          <p:cNvPr id="5" name="Espaço Reservado para Rodapé 4"/>
          <p:cNvSpPr>
            <a:spLocks noGrp="1"/>
          </p:cNvSpPr>
          <p:nvPr>
            <p:ph type="ftr" sz="quarter" idx="11"/>
          </p:nvPr>
        </p:nvSpPr>
        <p:spPr>
          <a:xfrm>
            <a:off x="3124200" y="6356350"/>
            <a:ext cx="2895600" cy="365125"/>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6553200" y="6356350"/>
            <a:ext cx="2133600" cy="365125"/>
          </a:xfrm>
          <a:prstGeom prst="rect">
            <a:avLst/>
          </a:prstGeom>
        </p:spPr>
        <p:txBody>
          <a:bodyPr/>
          <a:lstStyle/>
          <a:p>
            <a:fld id="{63B8E5DC-FE5A-45CF-AD8B-D3E563A5DF73}" type="slidenum">
              <a:rPr lang="pt-BR" smtClean="0"/>
              <a:t>‹nº›</a:t>
            </a:fld>
            <a:endParaRPr lang="pt-BR"/>
          </a:p>
        </p:txBody>
      </p:sp>
    </p:spTree>
    <p:extLst>
      <p:ext uri="{BB962C8B-B14F-4D97-AF65-F5344CB8AC3E}">
        <p14:creationId xmlns:p14="http://schemas.microsoft.com/office/powerpoint/2010/main" val="2290811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a:prstGeom prst="rect">
            <a:avLst/>
          </a:prstGeo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a:prstGeom prst="rect">
            <a:avLst/>
          </a:prstGeo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a:xfrm>
            <a:off x="457200" y="6356350"/>
            <a:ext cx="2133600" cy="365125"/>
          </a:xfrm>
          <a:prstGeom prst="rect">
            <a:avLst/>
          </a:prstGeom>
        </p:spPr>
        <p:txBody>
          <a:bodyPr/>
          <a:lstStyle/>
          <a:p>
            <a:fld id="{AE9ED4C4-1D28-4BD0-B5CF-E4620F627CF4}" type="datetimeFigureOut">
              <a:rPr lang="pt-BR" smtClean="0"/>
              <a:t>01/08/2016</a:t>
            </a:fld>
            <a:endParaRPr lang="pt-BR"/>
          </a:p>
        </p:txBody>
      </p:sp>
      <p:sp>
        <p:nvSpPr>
          <p:cNvPr id="5" name="Espaço Reservado para Rodapé 4"/>
          <p:cNvSpPr>
            <a:spLocks noGrp="1"/>
          </p:cNvSpPr>
          <p:nvPr>
            <p:ph type="ftr" sz="quarter" idx="11"/>
          </p:nvPr>
        </p:nvSpPr>
        <p:spPr>
          <a:xfrm>
            <a:off x="3124200" y="6356350"/>
            <a:ext cx="2895600" cy="365125"/>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6553200" y="6356350"/>
            <a:ext cx="2133600" cy="365125"/>
          </a:xfrm>
          <a:prstGeom prst="rect">
            <a:avLst/>
          </a:prstGeom>
        </p:spPr>
        <p:txBody>
          <a:bodyPr/>
          <a:lstStyle/>
          <a:p>
            <a:fld id="{63B8E5DC-FE5A-45CF-AD8B-D3E563A5DF73}" type="slidenum">
              <a:rPr lang="pt-BR" smtClean="0"/>
              <a:t>‹nº›</a:t>
            </a:fld>
            <a:endParaRPr lang="pt-BR"/>
          </a:p>
        </p:txBody>
      </p:sp>
    </p:spTree>
    <p:extLst>
      <p:ext uri="{BB962C8B-B14F-4D97-AF65-F5344CB8AC3E}">
        <p14:creationId xmlns:p14="http://schemas.microsoft.com/office/powerpoint/2010/main" val="1466656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332656"/>
            <a:ext cx="548323" cy="1096646"/>
          </a:xfrm>
          <a:prstGeom prst="rect">
            <a:avLst/>
          </a:prstGeom>
        </p:spPr>
      </p:pic>
      <p:pic>
        <p:nvPicPr>
          <p:cNvPr id="3" name="Imagem 2"/>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070507" y="6431542"/>
            <a:ext cx="2965989" cy="381834"/>
          </a:xfrm>
          <a:prstGeom prst="rect">
            <a:avLst/>
          </a:prstGeom>
        </p:spPr>
      </p:pic>
    </p:spTree>
    <p:extLst>
      <p:ext uri="{BB962C8B-B14F-4D97-AF65-F5344CB8AC3E}">
        <p14:creationId xmlns:p14="http://schemas.microsoft.com/office/powerpoint/2010/main" val="1119379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36512" y="-27384"/>
            <a:ext cx="91440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27" name="Picture 3" descr="S:\Restrito\ASCOM - DESIGN\2014\Apresentações\Institucional_sugestão Dani Guedes\DSC_049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12" t="4239" r="2618" b="5951"/>
          <a:stretch/>
        </p:blipFill>
        <p:spPr bwMode="auto">
          <a:xfrm>
            <a:off x="-36512" y="1556792"/>
            <a:ext cx="9144000" cy="5328592"/>
          </a:xfrm>
          <a:prstGeom prst="rect">
            <a:avLst/>
          </a:prstGeom>
          <a:noFill/>
          <a:extLst>
            <a:ext uri="{909E8E84-426E-40DD-AFC4-6F175D3DCCD1}">
              <a14:hiddenFill xmlns:a14="http://schemas.microsoft.com/office/drawing/2010/main">
                <a:solidFill>
                  <a:srgbClr val="FFFFFF"/>
                </a:solidFill>
              </a14:hiddenFill>
            </a:ext>
          </a:extLst>
        </p:spPr>
      </p:pic>
      <p:sp>
        <p:nvSpPr>
          <p:cNvPr id="6" name="Elipse 5"/>
          <p:cNvSpPr/>
          <p:nvPr/>
        </p:nvSpPr>
        <p:spPr>
          <a:xfrm>
            <a:off x="5855052" y="1111652"/>
            <a:ext cx="2749396" cy="2749396"/>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p:cNvSpPr/>
          <p:nvPr/>
        </p:nvSpPr>
        <p:spPr>
          <a:xfrm>
            <a:off x="325972" y="6481897"/>
            <a:ext cx="4572000" cy="276999"/>
          </a:xfrm>
          <a:prstGeom prst="rect">
            <a:avLst/>
          </a:prstGeom>
        </p:spPr>
        <p:txBody>
          <a:bodyPr>
            <a:spAutoFit/>
          </a:bodyPr>
          <a:lstStyle/>
          <a:p>
            <a:r>
              <a:rPr lang="pt-BR" sz="1200" smtClean="0">
                <a:solidFill>
                  <a:schemeClr val="accent1">
                    <a:lumMod val="40000"/>
                    <a:lumOff val="60000"/>
                  </a:schemeClr>
                </a:solidFill>
              </a:rPr>
              <a:t>Castelo Mourisco</a:t>
            </a:r>
            <a:endParaRPr lang="pt-BR" sz="1200" dirty="0" smtClean="0">
              <a:solidFill>
                <a:schemeClr val="accent1">
                  <a:lumMod val="40000"/>
                  <a:lumOff val="60000"/>
                </a:schemeClr>
              </a:solidFill>
            </a:endParaRPr>
          </a:p>
        </p:txBody>
      </p:sp>
      <p:sp>
        <p:nvSpPr>
          <p:cNvPr id="15" name="Text Box 27"/>
          <p:cNvSpPr txBox="1">
            <a:spLocks noChangeArrowheads="1"/>
          </p:cNvSpPr>
          <p:nvPr/>
        </p:nvSpPr>
        <p:spPr bwMode="auto">
          <a:xfrm>
            <a:off x="107504" y="1632863"/>
            <a:ext cx="561662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eaLnBrk="0" hangingPunct="0">
              <a:defRPr sz="3300" b="1" baseline="-25000">
                <a:solidFill>
                  <a:srgbClr val="000000"/>
                </a:solidFill>
                <a:latin typeface="Tahoma" pitchFamily="34" charset="0"/>
              </a:defRPr>
            </a:lvl1pPr>
            <a:lvl2pPr marL="742950" indent="-285750" eaLnBrk="0" hangingPunct="0">
              <a:defRPr sz="3300" b="1" baseline="-25000">
                <a:solidFill>
                  <a:srgbClr val="000000"/>
                </a:solidFill>
                <a:latin typeface="Tahoma" pitchFamily="34" charset="0"/>
              </a:defRPr>
            </a:lvl2pPr>
            <a:lvl3pPr marL="1143000" indent="-228600" eaLnBrk="0" hangingPunct="0">
              <a:defRPr sz="3300" b="1" baseline="-25000">
                <a:solidFill>
                  <a:srgbClr val="000000"/>
                </a:solidFill>
                <a:latin typeface="Tahoma" pitchFamily="34" charset="0"/>
              </a:defRPr>
            </a:lvl3pPr>
            <a:lvl4pPr marL="1600200" indent="-228600" eaLnBrk="0" hangingPunct="0">
              <a:defRPr sz="3300" b="1" baseline="-25000">
                <a:solidFill>
                  <a:srgbClr val="000000"/>
                </a:solidFill>
                <a:latin typeface="Tahoma" pitchFamily="34" charset="0"/>
              </a:defRPr>
            </a:lvl4pPr>
            <a:lvl5pPr marL="2057400" indent="-228600" eaLnBrk="0" hangingPunct="0">
              <a:defRPr sz="3300" b="1" baseline="-25000">
                <a:solidFill>
                  <a:srgbClr val="000000"/>
                </a:solidFill>
                <a:latin typeface="Tahoma" pitchFamily="34" charset="0"/>
              </a:defRPr>
            </a:lvl5pPr>
            <a:lvl6pPr marL="2514600" indent="-228600" algn="ctr" eaLnBrk="0" fontAlgn="base" hangingPunct="0">
              <a:spcBef>
                <a:spcPct val="0"/>
              </a:spcBef>
              <a:spcAft>
                <a:spcPct val="0"/>
              </a:spcAft>
              <a:defRPr sz="3300" b="1" baseline="-25000">
                <a:solidFill>
                  <a:srgbClr val="000000"/>
                </a:solidFill>
                <a:latin typeface="Tahoma" pitchFamily="34" charset="0"/>
              </a:defRPr>
            </a:lvl6pPr>
            <a:lvl7pPr marL="2971800" indent="-228600" algn="ctr" eaLnBrk="0" fontAlgn="base" hangingPunct="0">
              <a:spcBef>
                <a:spcPct val="0"/>
              </a:spcBef>
              <a:spcAft>
                <a:spcPct val="0"/>
              </a:spcAft>
              <a:defRPr sz="3300" b="1" baseline="-25000">
                <a:solidFill>
                  <a:srgbClr val="000000"/>
                </a:solidFill>
                <a:latin typeface="Tahoma" pitchFamily="34" charset="0"/>
              </a:defRPr>
            </a:lvl7pPr>
            <a:lvl8pPr marL="3429000" indent="-228600" algn="ctr" eaLnBrk="0" fontAlgn="base" hangingPunct="0">
              <a:spcBef>
                <a:spcPct val="0"/>
              </a:spcBef>
              <a:spcAft>
                <a:spcPct val="0"/>
              </a:spcAft>
              <a:defRPr sz="3300" b="1" baseline="-25000">
                <a:solidFill>
                  <a:srgbClr val="000000"/>
                </a:solidFill>
                <a:latin typeface="Tahoma" pitchFamily="34" charset="0"/>
              </a:defRPr>
            </a:lvl8pPr>
            <a:lvl9pPr marL="3886200" indent="-228600" algn="ctr" eaLnBrk="0" fontAlgn="base" hangingPunct="0">
              <a:spcBef>
                <a:spcPct val="0"/>
              </a:spcBef>
              <a:spcAft>
                <a:spcPct val="0"/>
              </a:spcAft>
              <a:defRPr sz="3300" b="1" baseline="-25000">
                <a:solidFill>
                  <a:srgbClr val="000000"/>
                </a:solidFill>
                <a:latin typeface="Tahoma" pitchFamily="34" charset="0"/>
              </a:defRPr>
            </a:lvl9pPr>
          </a:lstStyle>
          <a:p>
            <a:pPr eaLnBrk="1" hangingPunct="1">
              <a:spcBef>
                <a:spcPct val="50000"/>
              </a:spcBef>
            </a:pPr>
            <a:r>
              <a:rPr lang="pt-BR" altLang="pt-BR" sz="1600" baseline="0" dirty="0" smtClean="0">
                <a:solidFill>
                  <a:schemeClr val="accent1">
                    <a:lumMod val="20000"/>
                    <a:lumOff val="80000"/>
                  </a:schemeClr>
                </a:solidFill>
                <a:latin typeface="Arial" panose="020B0604020202020204" pitchFamily="34" charset="0"/>
                <a:cs typeface="Arial" panose="020B0604020202020204" pitchFamily="34" charset="0"/>
              </a:rPr>
              <a:t>Hugo Defendi</a:t>
            </a:r>
          </a:p>
          <a:p>
            <a:pPr eaLnBrk="1" hangingPunct="1">
              <a:spcBef>
                <a:spcPct val="50000"/>
              </a:spcBef>
            </a:pPr>
            <a:r>
              <a:rPr lang="pt-BR" altLang="pt-BR" sz="1200" b="0" baseline="0" dirty="0" smtClean="0">
                <a:solidFill>
                  <a:schemeClr val="accent1">
                    <a:lumMod val="20000"/>
                    <a:lumOff val="80000"/>
                  </a:schemeClr>
                </a:solidFill>
                <a:latin typeface="Arial" panose="020B0604020202020204" pitchFamily="34" charset="0"/>
                <a:cs typeface="Arial" panose="020B0604020202020204" pitchFamily="34" charset="0"/>
              </a:rPr>
              <a:t>Responsável pela área de </a:t>
            </a:r>
            <a:r>
              <a:rPr lang="pt-BR" altLang="pt-BR" sz="1200" b="0" baseline="0" dirty="0" err="1" smtClean="0">
                <a:solidFill>
                  <a:schemeClr val="accent1">
                    <a:lumMod val="20000"/>
                    <a:lumOff val="80000"/>
                  </a:schemeClr>
                </a:solidFill>
                <a:latin typeface="Arial" panose="020B0604020202020204" pitchFamily="34" charset="0"/>
                <a:cs typeface="Arial" panose="020B0604020202020204" pitchFamily="34" charset="0"/>
              </a:rPr>
              <a:t>Biofármacos</a:t>
            </a:r>
            <a:endParaRPr lang="pt-BR" altLang="pt-BR" sz="1200" b="0" baseline="0" dirty="0" smtClean="0">
              <a:solidFill>
                <a:schemeClr val="accent1">
                  <a:lumMod val="20000"/>
                  <a:lumOff val="80000"/>
                </a:schemeClr>
              </a:solidFill>
              <a:latin typeface="Arial" panose="020B0604020202020204" pitchFamily="34" charset="0"/>
              <a:cs typeface="Arial" panose="020B0604020202020204" pitchFamily="34" charset="0"/>
            </a:endParaRPr>
          </a:p>
          <a:p>
            <a:pPr eaLnBrk="1" hangingPunct="1">
              <a:spcBef>
                <a:spcPct val="50000"/>
              </a:spcBef>
            </a:pPr>
            <a:r>
              <a:rPr lang="pt-BR" altLang="pt-BR" sz="1200" b="0" baseline="0" dirty="0" smtClean="0">
                <a:solidFill>
                  <a:schemeClr val="accent1">
                    <a:lumMod val="20000"/>
                    <a:lumOff val="80000"/>
                  </a:schemeClr>
                </a:solidFill>
                <a:latin typeface="Arial" panose="020B0604020202020204" pitchFamily="34" charset="0"/>
                <a:cs typeface="Arial" panose="020B0604020202020204" pitchFamily="34" charset="0"/>
              </a:rPr>
              <a:t>Assessoria Clínica, </a:t>
            </a:r>
            <a:r>
              <a:rPr lang="pt-BR" altLang="pt-BR" sz="1200" b="0" baseline="0" dirty="0" err="1" smtClean="0">
                <a:solidFill>
                  <a:schemeClr val="accent1">
                    <a:lumMod val="20000"/>
                    <a:lumOff val="80000"/>
                  </a:schemeClr>
                </a:solidFill>
                <a:latin typeface="Arial" panose="020B0604020202020204" pitchFamily="34" charset="0"/>
                <a:cs typeface="Arial" panose="020B0604020202020204" pitchFamily="34" charset="0"/>
              </a:rPr>
              <a:t>Bio-Manguinhos</a:t>
            </a:r>
            <a:r>
              <a:rPr lang="pt-BR" altLang="pt-BR" sz="1200" b="0" baseline="0" dirty="0" smtClean="0">
                <a:solidFill>
                  <a:schemeClr val="accent1">
                    <a:lumMod val="20000"/>
                    <a:lumOff val="80000"/>
                  </a:schemeClr>
                </a:solidFill>
                <a:latin typeface="Arial" panose="020B0604020202020204" pitchFamily="34" charset="0"/>
                <a:cs typeface="Arial" panose="020B0604020202020204" pitchFamily="34" charset="0"/>
              </a:rPr>
              <a:t>/Fiocruz</a:t>
            </a:r>
          </a:p>
          <a:p>
            <a:pPr eaLnBrk="1" hangingPunct="1">
              <a:spcBef>
                <a:spcPct val="50000"/>
              </a:spcBef>
            </a:pPr>
            <a:r>
              <a:rPr lang="pt-BR" altLang="pt-BR" sz="1200" b="0" baseline="0" dirty="0" smtClean="0">
                <a:solidFill>
                  <a:schemeClr val="accent1">
                    <a:lumMod val="20000"/>
                    <a:lumOff val="80000"/>
                  </a:schemeClr>
                </a:solidFill>
                <a:latin typeface="Arial" panose="020B0604020202020204" pitchFamily="34" charset="0"/>
                <a:cs typeface="Arial" panose="020B0604020202020204" pitchFamily="34" charset="0"/>
              </a:rPr>
              <a:t>Agosto, 2016</a:t>
            </a:r>
            <a:endParaRPr lang="pt-BR" altLang="pt-BR" sz="1200" b="0" baseline="0" dirty="0">
              <a:solidFill>
                <a:schemeClr val="accent1">
                  <a:lumMod val="20000"/>
                  <a:lumOff val="80000"/>
                </a:schemeClr>
              </a:solidFill>
              <a:latin typeface="Arial" panose="020B0604020202020204" pitchFamily="34" charset="0"/>
              <a:cs typeface="Arial" panose="020B0604020202020204" pitchFamily="34" charset="0"/>
            </a:endParaRPr>
          </a:p>
        </p:txBody>
      </p:sp>
      <p:pic>
        <p:nvPicPr>
          <p:cNvPr id="3" name="Imagem 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31759" y="1844824"/>
            <a:ext cx="1795982" cy="1296144"/>
          </a:xfrm>
          <a:prstGeom prst="rect">
            <a:avLst/>
          </a:prstGeom>
        </p:spPr>
      </p:pic>
      <p:sp>
        <p:nvSpPr>
          <p:cNvPr id="2" name="CaixaDeTexto 1"/>
          <p:cNvSpPr txBox="1"/>
          <p:nvPr/>
        </p:nvSpPr>
        <p:spPr>
          <a:xfrm>
            <a:off x="107504" y="-27384"/>
            <a:ext cx="8856984" cy="1569660"/>
          </a:xfrm>
          <a:prstGeom prst="rect">
            <a:avLst/>
          </a:prstGeom>
          <a:noFill/>
        </p:spPr>
        <p:txBody>
          <a:bodyPr wrap="square" rtlCol="0">
            <a:spAutoFit/>
          </a:bodyPr>
          <a:lstStyle/>
          <a:p>
            <a:pPr algn="ctr"/>
            <a:r>
              <a:rPr lang="pt-BR" sz="3200" b="1" dirty="0" smtClean="0"/>
              <a:t>Parceria para o Desenvolvimento Produtivo e os desafios a internalização da tecnologia com promoção do acesso</a:t>
            </a:r>
            <a:endParaRPr lang="pt-BR" sz="3200" b="1" dirty="0"/>
          </a:p>
        </p:txBody>
      </p:sp>
    </p:spTree>
    <p:extLst>
      <p:ext uri="{BB962C8B-B14F-4D97-AF65-F5344CB8AC3E}">
        <p14:creationId xmlns:p14="http://schemas.microsoft.com/office/powerpoint/2010/main" val="9738522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439097" y="1052736"/>
            <a:ext cx="8468344" cy="5616922"/>
          </a:xfrm>
          <a:prstGeom prst="rect">
            <a:avLst/>
          </a:prstGeom>
          <a:noFill/>
        </p:spPr>
        <p:txBody>
          <a:bodyPr wrap="square" rtlCol="0">
            <a:spAutoFit/>
          </a:bodyPr>
          <a:lstStyle/>
          <a:p>
            <a:r>
              <a:rPr lang="pt-BR" sz="2400" b="1" u="sng" dirty="0" smtClean="0"/>
              <a:t>Produtos biológicos:</a:t>
            </a:r>
          </a:p>
          <a:p>
            <a:endParaRPr lang="pt-BR" sz="1100" b="1" u="sng" dirty="0" smtClean="0"/>
          </a:p>
          <a:p>
            <a:r>
              <a:rPr lang="pt-BR" dirty="0" smtClean="0"/>
              <a:t>Os </a:t>
            </a:r>
            <a:r>
              <a:rPr lang="pt-BR" dirty="0"/>
              <a:t>medicamentos biológicos são moléculas complexas de alto peso molecular obtidas a partir de fluidos biológicos, tecidos de origem animal ou procedimentos biotecnológicos por meio de manipulação ou inserção de outro material genético (tecnologia do DNA recombinante) ou alteração dos genes que ocorre devido à irradiação, produtos químicos ou seleção forçada</a:t>
            </a:r>
            <a:r>
              <a:rPr lang="pt-BR" dirty="0" smtClean="0"/>
              <a:t>.</a:t>
            </a:r>
          </a:p>
          <a:p>
            <a:pPr>
              <a:lnSpc>
                <a:spcPct val="150000"/>
              </a:lnSpc>
            </a:pPr>
            <a:r>
              <a:rPr lang="pt-BR" sz="2000" b="1" dirty="0" err="1" smtClean="0"/>
              <a:t>Alérgenos</a:t>
            </a:r>
            <a:endParaRPr lang="pt-BR" sz="2000" b="1" dirty="0" smtClean="0"/>
          </a:p>
          <a:p>
            <a:pPr>
              <a:lnSpc>
                <a:spcPct val="150000"/>
              </a:lnSpc>
            </a:pPr>
            <a:r>
              <a:rPr lang="pt-BR" sz="2000" b="1" dirty="0" smtClean="0"/>
              <a:t>Anticorpos monoclonais</a:t>
            </a:r>
            <a:endParaRPr lang="pt-BR" sz="2000" dirty="0" smtClean="0"/>
          </a:p>
          <a:p>
            <a:pPr>
              <a:lnSpc>
                <a:spcPct val="150000"/>
              </a:lnSpc>
            </a:pPr>
            <a:r>
              <a:rPr lang="pt-BR" sz="2000" b="1" dirty="0" err="1" smtClean="0"/>
              <a:t>Biomedicamentos</a:t>
            </a:r>
            <a:endParaRPr lang="pt-BR" sz="2000" dirty="0" smtClean="0"/>
          </a:p>
          <a:p>
            <a:pPr>
              <a:lnSpc>
                <a:spcPct val="150000"/>
              </a:lnSpc>
            </a:pPr>
            <a:r>
              <a:rPr lang="pt-BR" dirty="0"/>
              <a:t>- Medicamentos obtidos por procedimentos </a:t>
            </a:r>
            <a:r>
              <a:rPr lang="pt-BR" dirty="0" smtClean="0"/>
              <a:t>biotecnológicos</a:t>
            </a:r>
          </a:p>
          <a:p>
            <a:pPr>
              <a:lnSpc>
                <a:spcPct val="150000"/>
              </a:lnSpc>
            </a:pPr>
            <a:r>
              <a:rPr lang="pt-BR" dirty="0" smtClean="0"/>
              <a:t> - </a:t>
            </a:r>
            <a:r>
              <a:rPr lang="pt-BR" dirty="0"/>
              <a:t>O</a:t>
            </a:r>
            <a:r>
              <a:rPr lang="pt-BR" dirty="0" smtClean="0"/>
              <a:t>btidos </a:t>
            </a:r>
            <a:r>
              <a:rPr lang="pt-BR" dirty="0"/>
              <a:t>a partir de fluidos biológicos ou de tecidos de origem </a:t>
            </a:r>
            <a:r>
              <a:rPr lang="pt-BR" dirty="0" smtClean="0"/>
              <a:t>animal</a:t>
            </a:r>
          </a:p>
          <a:p>
            <a:pPr>
              <a:lnSpc>
                <a:spcPct val="150000"/>
              </a:lnSpc>
            </a:pPr>
            <a:r>
              <a:rPr lang="pt-BR" sz="2000" b="1" dirty="0" smtClean="0"/>
              <a:t>Hemoderivados</a:t>
            </a:r>
            <a:endParaRPr lang="pt-BR" sz="2000" dirty="0"/>
          </a:p>
          <a:p>
            <a:pPr>
              <a:lnSpc>
                <a:spcPct val="150000"/>
              </a:lnSpc>
            </a:pPr>
            <a:r>
              <a:rPr lang="pt-BR" sz="2000" b="1" dirty="0" err="1" smtClean="0"/>
              <a:t>Probióticos</a:t>
            </a:r>
            <a:endParaRPr lang="pt-BR" sz="2000" b="1" dirty="0" smtClean="0"/>
          </a:p>
          <a:p>
            <a:pPr>
              <a:lnSpc>
                <a:spcPct val="150000"/>
              </a:lnSpc>
            </a:pPr>
            <a:r>
              <a:rPr lang="pt-BR" sz="2000" b="1" dirty="0" smtClean="0"/>
              <a:t>Vacinas</a:t>
            </a:r>
            <a:endParaRPr lang="pt-BR" sz="2000" dirty="0"/>
          </a:p>
        </p:txBody>
      </p:sp>
      <p:sp>
        <p:nvSpPr>
          <p:cNvPr id="2" name="Retângulo 1"/>
          <p:cNvSpPr/>
          <p:nvPr/>
        </p:nvSpPr>
        <p:spPr>
          <a:xfrm>
            <a:off x="439097" y="3501008"/>
            <a:ext cx="6797199" cy="1296144"/>
          </a:xfrm>
          <a:prstGeom prst="rect">
            <a:avLst/>
          </a:prstGeom>
          <a:solidFill>
            <a:srgbClr val="FF0000">
              <a:alpha val="8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CaixaDeTexto 2"/>
          <p:cNvSpPr txBox="1"/>
          <p:nvPr/>
        </p:nvSpPr>
        <p:spPr>
          <a:xfrm>
            <a:off x="5580112" y="3116258"/>
            <a:ext cx="1800200" cy="400110"/>
          </a:xfrm>
          <a:prstGeom prst="rect">
            <a:avLst/>
          </a:prstGeom>
          <a:noFill/>
        </p:spPr>
        <p:txBody>
          <a:bodyPr wrap="square" rtlCol="0">
            <a:spAutoFit/>
          </a:bodyPr>
          <a:lstStyle/>
          <a:p>
            <a:r>
              <a:rPr lang="pt-BR" sz="2000" b="1" dirty="0" smtClean="0">
                <a:solidFill>
                  <a:srgbClr val="FF0000"/>
                </a:solidFill>
              </a:rPr>
              <a:t>BIOFÁRMACOS</a:t>
            </a:r>
            <a:endParaRPr lang="pt-BR" b="1" dirty="0">
              <a:solidFill>
                <a:srgbClr val="FF0000"/>
              </a:solidFill>
            </a:endParaRPr>
          </a:p>
        </p:txBody>
      </p:sp>
      <p:sp>
        <p:nvSpPr>
          <p:cNvPr id="6" name="Retângulo 5"/>
          <p:cNvSpPr/>
          <p:nvPr/>
        </p:nvSpPr>
        <p:spPr>
          <a:xfrm>
            <a:off x="7574783" y="188640"/>
            <a:ext cx="1389705" cy="5101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a:off x="611560" y="179929"/>
            <a:ext cx="3456384" cy="584775"/>
          </a:xfrm>
          <a:prstGeom prst="rect">
            <a:avLst/>
          </a:prstGeom>
          <a:noFill/>
        </p:spPr>
        <p:txBody>
          <a:bodyPr wrap="square" rtlCol="0">
            <a:spAutoFit/>
          </a:bodyPr>
          <a:lstStyle/>
          <a:p>
            <a:r>
              <a:rPr lang="pt-BR" sz="3200" b="1" dirty="0" smtClean="0"/>
              <a:t>INTRODUÇÃO</a:t>
            </a:r>
            <a:endParaRPr lang="pt-BR" b="1" dirty="0"/>
          </a:p>
        </p:txBody>
      </p:sp>
    </p:spTree>
    <p:extLst>
      <p:ext uri="{BB962C8B-B14F-4D97-AF65-F5344CB8AC3E}">
        <p14:creationId xmlns:p14="http://schemas.microsoft.com/office/powerpoint/2010/main" val="1618862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4"/>
          <p:cNvSpPr txBox="1">
            <a:spLocks noChangeArrowheads="1"/>
          </p:cNvSpPr>
          <p:nvPr/>
        </p:nvSpPr>
        <p:spPr bwMode="auto">
          <a:xfrm>
            <a:off x="682625" y="663833"/>
            <a:ext cx="77771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sz="3300" b="1" baseline="-25000">
                <a:solidFill>
                  <a:srgbClr val="000000"/>
                </a:solidFill>
                <a:latin typeface="Tahoma" pitchFamily="34" charset="0"/>
              </a:defRPr>
            </a:lvl1pPr>
            <a:lvl2pPr marL="742950" indent="-285750" eaLnBrk="0" hangingPunct="0">
              <a:defRPr sz="3300" b="1" baseline="-25000">
                <a:solidFill>
                  <a:srgbClr val="000000"/>
                </a:solidFill>
                <a:latin typeface="Tahoma" pitchFamily="34" charset="0"/>
              </a:defRPr>
            </a:lvl2pPr>
            <a:lvl3pPr marL="1143000" indent="-228600" eaLnBrk="0" hangingPunct="0">
              <a:defRPr sz="3300" b="1" baseline="-25000">
                <a:solidFill>
                  <a:srgbClr val="000000"/>
                </a:solidFill>
                <a:latin typeface="Tahoma" pitchFamily="34" charset="0"/>
              </a:defRPr>
            </a:lvl3pPr>
            <a:lvl4pPr marL="1600200" indent="-228600" eaLnBrk="0" hangingPunct="0">
              <a:defRPr sz="3300" b="1" baseline="-25000">
                <a:solidFill>
                  <a:srgbClr val="000000"/>
                </a:solidFill>
                <a:latin typeface="Tahoma" pitchFamily="34" charset="0"/>
              </a:defRPr>
            </a:lvl4pPr>
            <a:lvl5pPr marL="2057400" indent="-228600" eaLnBrk="0" hangingPunct="0">
              <a:defRPr sz="3300" b="1" baseline="-25000">
                <a:solidFill>
                  <a:srgbClr val="000000"/>
                </a:solidFill>
                <a:latin typeface="Tahoma" pitchFamily="34" charset="0"/>
              </a:defRPr>
            </a:lvl5pPr>
            <a:lvl6pPr marL="2514600" indent="-228600" algn="ctr" eaLnBrk="0" fontAlgn="base" hangingPunct="0">
              <a:spcBef>
                <a:spcPct val="0"/>
              </a:spcBef>
              <a:spcAft>
                <a:spcPct val="0"/>
              </a:spcAft>
              <a:defRPr sz="3300" b="1" baseline="-25000">
                <a:solidFill>
                  <a:srgbClr val="000000"/>
                </a:solidFill>
                <a:latin typeface="Tahoma" pitchFamily="34" charset="0"/>
              </a:defRPr>
            </a:lvl6pPr>
            <a:lvl7pPr marL="2971800" indent="-228600" algn="ctr" eaLnBrk="0" fontAlgn="base" hangingPunct="0">
              <a:spcBef>
                <a:spcPct val="0"/>
              </a:spcBef>
              <a:spcAft>
                <a:spcPct val="0"/>
              </a:spcAft>
              <a:defRPr sz="3300" b="1" baseline="-25000">
                <a:solidFill>
                  <a:srgbClr val="000000"/>
                </a:solidFill>
                <a:latin typeface="Tahoma" pitchFamily="34" charset="0"/>
              </a:defRPr>
            </a:lvl7pPr>
            <a:lvl8pPr marL="3429000" indent="-228600" algn="ctr" eaLnBrk="0" fontAlgn="base" hangingPunct="0">
              <a:spcBef>
                <a:spcPct val="0"/>
              </a:spcBef>
              <a:spcAft>
                <a:spcPct val="0"/>
              </a:spcAft>
              <a:defRPr sz="3300" b="1" baseline="-25000">
                <a:solidFill>
                  <a:srgbClr val="000000"/>
                </a:solidFill>
                <a:latin typeface="Tahoma" pitchFamily="34" charset="0"/>
              </a:defRPr>
            </a:lvl8pPr>
            <a:lvl9pPr marL="3886200" indent="-228600" algn="ctr" eaLnBrk="0" fontAlgn="base" hangingPunct="0">
              <a:spcBef>
                <a:spcPct val="0"/>
              </a:spcBef>
              <a:spcAft>
                <a:spcPct val="0"/>
              </a:spcAft>
              <a:defRPr sz="3300" b="1" baseline="-25000">
                <a:solidFill>
                  <a:srgbClr val="000000"/>
                </a:solidFill>
                <a:latin typeface="Tahoma" pitchFamily="34" charset="0"/>
              </a:defRPr>
            </a:lvl9pPr>
          </a:lstStyle>
          <a:p>
            <a:pPr algn="l" eaLnBrk="1" hangingPunct="1">
              <a:spcBef>
                <a:spcPct val="50000"/>
              </a:spcBef>
            </a:pPr>
            <a:r>
              <a:rPr lang="pt-BR" altLang="pt-BR" sz="2800" baseline="0" dirty="0">
                <a:solidFill>
                  <a:sysClr val="windowText" lastClr="000000"/>
                </a:solidFill>
                <a:latin typeface="Calibri" pitchFamily="34" charset="0"/>
              </a:rPr>
              <a:t>Constituição Federal Brasileira </a:t>
            </a:r>
          </a:p>
        </p:txBody>
      </p:sp>
      <p:sp>
        <p:nvSpPr>
          <p:cNvPr id="5" name="Retângulo 3"/>
          <p:cNvSpPr>
            <a:spLocks noChangeArrowheads="1"/>
          </p:cNvSpPr>
          <p:nvPr/>
        </p:nvSpPr>
        <p:spPr bwMode="auto">
          <a:xfrm>
            <a:off x="107950" y="869950"/>
            <a:ext cx="8856663"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300" b="1" baseline="-25000">
                <a:solidFill>
                  <a:srgbClr val="000000"/>
                </a:solidFill>
                <a:latin typeface="Tahoma" pitchFamily="34" charset="0"/>
              </a:defRPr>
            </a:lvl1pPr>
            <a:lvl2pPr marL="742950" indent="-285750" eaLnBrk="0" hangingPunct="0">
              <a:defRPr sz="3300" b="1" baseline="-25000">
                <a:solidFill>
                  <a:srgbClr val="000000"/>
                </a:solidFill>
                <a:latin typeface="Tahoma" pitchFamily="34" charset="0"/>
              </a:defRPr>
            </a:lvl2pPr>
            <a:lvl3pPr marL="1143000" indent="-228600" eaLnBrk="0" hangingPunct="0">
              <a:defRPr sz="3300" b="1" baseline="-25000">
                <a:solidFill>
                  <a:srgbClr val="000000"/>
                </a:solidFill>
                <a:latin typeface="Tahoma" pitchFamily="34" charset="0"/>
              </a:defRPr>
            </a:lvl3pPr>
            <a:lvl4pPr marL="1600200" indent="-228600" eaLnBrk="0" hangingPunct="0">
              <a:defRPr sz="3300" b="1" baseline="-25000">
                <a:solidFill>
                  <a:srgbClr val="000000"/>
                </a:solidFill>
                <a:latin typeface="Tahoma" pitchFamily="34" charset="0"/>
              </a:defRPr>
            </a:lvl4pPr>
            <a:lvl5pPr marL="2057400" indent="-228600" eaLnBrk="0" hangingPunct="0">
              <a:defRPr sz="3300" b="1" baseline="-25000">
                <a:solidFill>
                  <a:srgbClr val="000000"/>
                </a:solidFill>
                <a:latin typeface="Tahoma" pitchFamily="34" charset="0"/>
              </a:defRPr>
            </a:lvl5pPr>
            <a:lvl6pPr marL="2514600" indent="-228600" algn="ctr" eaLnBrk="0" fontAlgn="base" hangingPunct="0">
              <a:spcBef>
                <a:spcPct val="0"/>
              </a:spcBef>
              <a:spcAft>
                <a:spcPct val="0"/>
              </a:spcAft>
              <a:defRPr sz="3300" b="1" baseline="-25000">
                <a:solidFill>
                  <a:srgbClr val="000000"/>
                </a:solidFill>
                <a:latin typeface="Tahoma" pitchFamily="34" charset="0"/>
              </a:defRPr>
            </a:lvl6pPr>
            <a:lvl7pPr marL="2971800" indent="-228600" algn="ctr" eaLnBrk="0" fontAlgn="base" hangingPunct="0">
              <a:spcBef>
                <a:spcPct val="0"/>
              </a:spcBef>
              <a:spcAft>
                <a:spcPct val="0"/>
              </a:spcAft>
              <a:defRPr sz="3300" b="1" baseline="-25000">
                <a:solidFill>
                  <a:srgbClr val="000000"/>
                </a:solidFill>
                <a:latin typeface="Tahoma" pitchFamily="34" charset="0"/>
              </a:defRPr>
            </a:lvl7pPr>
            <a:lvl8pPr marL="3429000" indent="-228600" algn="ctr" eaLnBrk="0" fontAlgn="base" hangingPunct="0">
              <a:spcBef>
                <a:spcPct val="0"/>
              </a:spcBef>
              <a:spcAft>
                <a:spcPct val="0"/>
              </a:spcAft>
              <a:defRPr sz="3300" b="1" baseline="-25000">
                <a:solidFill>
                  <a:srgbClr val="000000"/>
                </a:solidFill>
                <a:latin typeface="Tahoma" pitchFamily="34" charset="0"/>
              </a:defRPr>
            </a:lvl8pPr>
            <a:lvl9pPr marL="3886200" indent="-228600" algn="ctr" eaLnBrk="0" fontAlgn="base" hangingPunct="0">
              <a:spcBef>
                <a:spcPct val="0"/>
              </a:spcBef>
              <a:spcAft>
                <a:spcPct val="0"/>
              </a:spcAft>
              <a:defRPr sz="3300" b="1" baseline="-25000">
                <a:solidFill>
                  <a:srgbClr val="000000"/>
                </a:solidFill>
                <a:latin typeface="Tahoma" pitchFamily="34" charset="0"/>
              </a:defRPr>
            </a:lvl9pPr>
          </a:lstStyle>
          <a:p>
            <a:pPr eaLnBrk="1" hangingPunct="1"/>
            <a:endParaRPr lang="pt-BR" altLang="pt-BR" sz="1600" baseline="0" dirty="0">
              <a:latin typeface="Calibri" pitchFamily="34" charset="0"/>
              <a:cs typeface="Calibri" pitchFamily="34" charset="0"/>
            </a:endParaRPr>
          </a:p>
          <a:p>
            <a:pPr algn="just" eaLnBrk="1" hangingPunct="1"/>
            <a:endParaRPr lang="pt-BR" altLang="pt-BR" sz="2000" b="0" baseline="0" dirty="0" smtClean="0">
              <a:latin typeface="Calibri" pitchFamily="34" charset="0"/>
              <a:cs typeface="Calibri" pitchFamily="34" charset="0"/>
            </a:endParaRPr>
          </a:p>
          <a:p>
            <a:pPr algn="just" eaLnBrk="1" hangingPunct="1"/>
            <a:endParaRPr lang="pt-BR" altLang="pt-BR" sz="1800" b="0" baseline="0" dirty="0">
              <a:latin typeface="Calibri" pitchFamily="34" charset="0"/>
              <a:cs typeface="Calibri" pitchFamily="34" charset="0"/>
            </a:endParaRPr>
          </a:p>
          <a:p>
            <a:pPr algn="just" eaLnBrk="1" hangingPunct="1"/>
            <a:r>
              <a:rPr lang="pt-BR" altLang="pt-BR" sz="1800" b="0" baseline="0" dirty="0">
                <a:latin typeface="Calibri" pitchFamily="34" charset="0"/>
                <a:cs typeface="Calibri" pitchFamily="34" charset="0"/>
              </a:rPr>
              <a:t>Art. 196. A saúde é direito de todos e dever do Estado, garantido mediante políticas sociais e econômicas que visem à redução do risco de doença e de outros agravos e ao acesso universal e igualitário às ações e serviços para sua promoção, proteção e recuperação.</a:t>
            </a:r>
          </a:p>
          <a:p>
            <a:pPr algn="just" eaLnBrk="1" hangingPunct="1"/>
            <a:endParaRPr lang="pt-BR" altLang="pt-BR" sz="2000" b="0" baseline="0" dirty="0">
              <a:latin typeface="Calibri" pitchFamily="34" charset="0"/>
              <a:cs typeface="Calibri" pitchFamily="34" charset="0"/>
            </a:endParaRPr>
          </a:p>
          <a:p>
            <a:pPr algn="just" eaLnBrk="1" hangingPunct="1"/>
            <a:r>
              <a:rPr lang="pt-BR" altLang="pt-BR" sz="2400" baseline="0" dirty="0">
                <a:latin typeface="Calibri" pitchFamily="34" charset="0"/>
                <a:cs typeface="Calibri" pitchFamily="34" charset="0"/>
              </a:rPr>
              <a:t>Lei Orgânica (Lei n 8.080 de 16.09.90)</a:t>
            </a:r>
          </a:p>
          <a:p>
            <a:pPr algn="just" eaLnBrk="1" hangingPunct="1"/>
            <a:endParaRPr lang="pt-BR" altLang="pt-BR" sz="2000" b="0" baseline="0" dirty="0">
              <a:latin typeface="Calibri" pitchFamily="34" charset="0"/>
              <a:cs typeface="Calibri" pitchFamily="34" charset="0"/>
            </a:endParaRPr>
          </a:p>
          <a:p>
            <a:pPr algn="just" eaLnBrk="1" hangingPunct="1"/>
            <a:r>
              <a:rPr lang="pt-BR" altLang="pt-BR" sz="2400" baseline="0" dirty="0">
                <a:latin typeface="Calibri" pitchFamily="34" charset="0"/>
                <a:cs typeface="Calibri" pitchFamily="34" charset="0"/>
              </a:rPr>
              <a:t>Política Nacional de Assistência Farmacêutica</a:t>
            </a:r>
          </a:p>
          <a:p>
            <a:pPr algn="just" eaLnBrk="1" hangingPunct="1"/>
            <a:endParaRPr lang="pt-BR" altLang="pt-BR" sz="2400" b="0" i="1" baseline="0" dirty="0">
              <a:latin typeface="Calibri" pitchFamily="34" charset="0"/>
              <a:cs typeface="Calibri" pitchFamily="34" charset="0"/>
            </a:endParaRPr>
          </a:p>
          <a:p>
            <a:pPr algn="just" eaLnBrk="1" hangingPunct="1"/>
            <a:endParaRPr lang="pt-BR" altLang="pt-BR" sz="2400" b="0" baseline="0" dirty="0">
              <a:latin typeface="Calibri" pitchFamily="34" charset="0"/>
              <a:cs typeface="Calibri" pitchFamily="34" charset="0"/>
            </a:endParaRPr>
          </a:p>
          <a:p>
            <a:pPr algn="just" eaLnBrk="1" hangingPunct="1"/>
            <a:endParaRPr lang="pt-BR" altLang="pt-BR" sz="2400" b="0" baseline="0" dirty="0">
              <a:latin typeface="Calibri" pitchFamily="34" charset="0"/>
              <a:cs typeface="Calibri" pitchFamily="34" charset="0"/>
            </a:endParaRPr>
          </a:p>
          <a:p>
            <a:pPr eaLnBrk="1" hangingPunct="1"/>
            <a:endParaRPr lang="pt-BR" altLang="pt-BR" sz="2400" baseline="0" dirty="0">
              <a:latin typeface="Calibri" pitchFamily="34" charset="0"/>
              <a:cs typeface="Calibri" pitchFamily="34" charset="0"/>
            </a:endParaRPr>
          </a:p>
        </p:txBody>
      </p:sp>
      <p:sp>
        <p:nvSpPr>
          <p:cNvPr id="6" name="Elipse 5"/>
          <p:cNvSpPr/>
          <p:nvPr/>
        </p:nvSpPr>
        <p:spPr bwMode="auto">
          <a:xfrm>
            <a:off x="682625" y="4941888"/>
            <a:ext cx="2376488" cy="1223962"/>
          </a:xfrm>
          <a:prstGeom prst="ellipse">
            <a:avLst/>
          </a:prstGeom>
          <a:solidFill>
            <a:schemeClr val="accent2">
              <a:lumMod val="40000"/>
              <a:lumOff val="60000"/>
            </a:schemeClr>
          </a:solidFill>
          <a:ln w="19050" cap="flat" cmpd="sng" algn="ctr">
            <a:solidFill>
              <a:srgbClr val="007AB5"/>
            </a:solidFill>
            <a:prstDash val="solid"/>
            <a:round/>
            <a:headEnd type="none" w="med" len="med"/>
            <a:tailEnd type="triangle" w="med" len="med"/>
          </a:ln>
          <a:effectLst/>
          <a:extLst/>
        </p:spPr>
        <p:txBody>
          <a:bodyPr/>
          <a:lstStyle/>
          <a:p>
            <a:pPr>
              <a:defRPr/>
            </a:pPr>
            <a:endParaRPr lang="pt-BR" i="1"/>
          </a:p>
        </p:txBody>
      </p:sp>
      <p:sp>
        <p:nvSpPr>
          <p:cNvPr id="7" name="CaixaDeTexto 6"/>
          <p:cNvSpPr txBox="1">
            <a:spLocks noChangeArrowheads="1"/>
          </p:cNvSpPr>
          <p:nvPr/>
        </p:nvSpPr>
        <p:spPr bwMode="auto">
          <a:xfrm>
            <a:off x="898525" y="5020222"/>
            <a:ext cx="194468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300" b="1" baseline="-25000">
                <a:solidFill>
                  <a:srgbClr val="000000"/>
                </a:solidFill>
                <a:latin typeface="Tahoma" pitchFamily="34" charset="0"/>
              </a:defRPr>
            </a:lvl1pPr>
            <a:lvl2pPr marL="742950" indent="-285750" eaLnBrk="0" hangingPunct="0">
              <a:defRPr sz="3300" b="1" baseline="-25000">
                <a:solidFill>
                  <a:srgbClr val="000000"/>
                </a:solidFill>
                <a:latin typeface="Tahoma" pitchFamily="34" charset="0"/>
              </a:defRPr>
            </a:lvl2pPr>
            <a:lvl3pPr marL="1143000" indent="-228600" eaLnBrk="0" hangingPunct="0">
              <a:defRPr sz="3300" b="1" baseline="-25000">
                <a:solidFill>
                  <a:srgbClr val="000000"/>
                </a:solidFill>
                <a:latin typeface="Tahoma" pitchFamily="34" charset="0"/>
              </a:defRPr>
            </a:lvl3pPr>
            <a:lvl4pPr marL="1600200" indent="-228600" eaLnBrk="0" hangingPunct="0">
              <a:defRPr sz="3300" b="1" baseline="-25000">
                <a:solidFill>
                  <a:srgbClr val="000000"/>
                </a:solidFill>
                <a:latin typeface="Tahoma" pitchFamily="34" charset="0"/>
              </a:defRPr>
            </a:lvl4pPr>
            <a:lvl5pPr marL="2057400" indent="-228600" eaLnBrk="0" hangingPunct="0">
              <a:defRPr sz="3300" b="1" baseline="-25000">
                <a:solidFill>
                  <a:srgbClr val="000000"/>
                </a:solidFill>
                <a:latin typeface="Tahoma" pitchFamily="34" charset="0"/>
              </a:defRPr>
            </a:lvl5pPr>
            <a:lvl6pPr marL="2514600" indent="-228600" algn="ctr" eaLnBrk="0" fontAlgn="base" hangingPunct="0">
              <a:spcBef>
                <a:spcPct val="0"/>
              </a:spcBef>
              <a:spcAft>
                <a:spcPct val="0"/>
              </a:spcAft>
              <a:defRPr sz="3300" b="1" baseline="-25000">
                <a:solidFill>
                  <a:srgbClr val="000000"/>
                </a:solidFill>
                <a:latin typeface="Tahoma" pitchFamily="34" charset="0"/>
              </a:defRPr>
            </a:lvl6pPr>
            <a:lvl7pPr marL="2971800" indent="-228600" algn="ctr" eaLnBrk="0" fontAlgn="base" hangingPunct="0">
              <a:spcBef>
                <a:spcPct val="0"/>
              </a:spcBef>
              <a:spcAft>
                <a:spcPct val="0"/>
              </a:spcAft>
              <a:defRPr sz="3300" b="1" baseline="-25000">
                <a:solidFill>
                  <a:srgbClr val="000000"/>
                </a:solidFill>
                <a:latin typeface="Tahoma" pitchFamily="34" charset="0"/>
              </a:defRPr>
            </a:lvl7pPr>
            <a:lvl8pPr marL="3429000" indent="-228600" algn="ctr" eaLnBrk="0" fontAlgn="base" hangingPunct="0">
              <a:spcBef>
                <a:spcPct val="0"/>
              </a:spcBef>
              <a:spcAft>
                <a:spcPct val="0"/>
              </a:spcAft>
              <a:defRPr sz="3300" b="1" baseline="-25000">
                <a:solidFill>
                  <a:srgbClr val="000000"/>
                </a:solidFill>
                <a:latin typeface="Tahoma" pitchFamily="34" charset="0"/>
              </a:defRPr>
            </a:lvl8pPr>
            <a:lvl9pPr marL="3886200" indent="-228600" algn="ctr" eaLnBrk="0" fontAlgn="base" hangingPunct="0">
              <a:spcBef>
                <a:spcPct val="0"/>
              </a:spcBef>
              <a:spcAft>
                <a:spcPct val="0"/>
              </a:spcAft>
              <a:defRPr sz="3300" b="1" baseline="-25000">
                <a:solidFill>
                  <a:srgbClr val="000000"/>
                </a:solidFill>
                <a:latin typeface="Tahoma" pitchFamily="34" charset="0"/>
              </a:defRPr>
            </a:lvl9pPr>
          </a:lstStyle>
          <a:p>
            <a:pPr algn="ctr" eaLnBrk="1" hangingPunct="1"/>
            <a:r>
              <a:rPr lang="pt-BR" altLang="pt-BR" sz="2800" baseline="0" dirty="0">
                <a:solidFill>
                  <a:srgbClr val="FF0000"/>
                </a:solidFill>
                <a:latin typeface="Calibri" pitchFamily="34" charset="0"/>
                <a:cs typeface="Calibri" pitchFamily="34" charset="0"/>
              </a:rPr>
              <a:t>Acesso universal</a:t>
            </a:r>
            <a:endParaRPr lang="pt-BR" altLang="pt-BR" sz="2800" dirty="0"/>
          </a:p>
        </p:txBody>
      </p:sp>
      <p:sp>
        <p:nvSpPr>
          <p:cNvPr id="8" name="Elipse 7"/>
          <p:cNvSpPr/>
          <p:nvPr/>
        </p:nvSpPr>
        <p:spPr bwMode="auto">
          <a:xfrm>
            <a:off x="6083300" y="4868863"/>
            <a:ext cx="2376488" cy="1223962"/>
          </a:xfrm>
          <a:prstGeom prst="ellipse">
            <a:avLst/>
          </a:prstGeom>
          <a:solidFill>
            <a:schemeClr val="accent2">
              <a:lumMod val="40000"/>
              <a:lumOff val="60000"/>
            </a:schemeClr>
          </a:solidFill>
          <a:ln w="19050" cap="flat" cmpd="sng" algn="ctr">
            <a:solidFill>
              <a:srgbClr val="007AB5"/>
            </a:solidFill>
            <a:prstDash val="solid"/>
            <a:round/>
            <a:headEnd type="none" w="med" len="med"/>
            <a:tailEnd type="triangle" w="med" len="med"/>
          </a:ln>
          <a:effectLst/>
          <a:extLst/>
        </p:spPr>
        <p:txBody>
          <a:bodyPr/>
          <a:lstStyle/>
          <a:p>
            <a:pPr>
              <a:defRPr/>
            </a:pPr>
            <a:endParaRPr lang="pt-BR" i="1"/>
          </a:p>
        </p:txBody>
      </p:sp>
      <p:sp>
        <p:nvSpPr>
          <p:cNvPr id="9" name="CaixaDeTexto 1"/>
          <p:cNvSpPr txBox="1">
            <a:spLocks noChangeArrowheads="1"/>
          </p:cNvSpPr>
          <p:nvPr/>
        </p:nvSpPr>
        <p:spPr bwMode="auto">
          <a:xfrm>
            <a:off x="6335713" y="5003800"/>
            <a:ext cx="18732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300" b="1" baseline="-25000">
                <a:solidFill>
                  <a:srgbClr val="000000"/>
                </a:solidFill>
                <a:latin typeface="Tahoma" pitchFamily="34" charset="0"/>
              </a:defRPr>
            </a:lvl1pPr>
            <a:lvl2pPr marL="742950" indent="-285750" eaLnBrk="0" hangingPunct="0">
              <a:defRPr sz="3300" b="1" baseline="-25000">
                <a:solidFill>
                  <a:srgbClr val="000000"/>
                </a:solidFill>
                <a:latin typeface="Tahoma" pitchFamily="34" charset="0"/>
              </a:defRPr>
            </a:lvl2pPr>
            <a:lvl3pPr marL="1143000" indent="-228600" eaLnBrk="0" hangingPunct="0">
              <a:defRPr sz="3300" b="1" baseline="-25000">
                <a:solidFill>
                  <a:srgbClr val="000000"/>
                </a:solidFill>
                <a:latin typeface="Tahoma" pitchFamily="34" charset="0"/>
              </a:defRPr>
            </a:lvl3pPr>
            <a:lvl4pPr marL="1600200" indent="-228600" eaLnBrk="0" hangingPunct="0">
              <a:defRPr sz="3300" b="1" baseline="-25000">
                <a:solidFill>
                  <a:srgbClr val="000000"/>
                </a:solidFill>
                <a:latin typeface="Tahoma" pitchFamily="34" charset="0"/>
              </a:defRPr>
            </a:lvl4pPr>
            <a:lvl5pPr marL="2057400" indent="-228600" eaLnBrk="0" hangingPunct="0">
              <a:defRPr sz="3300" b="1" baseline="-25000">
                <a:solidFill>
                  <a:srgbClr val="000000"/>
                </a:solidFill>
                <a:latin typeface="Tahoma" pitchFamily="34" charset="0"/>
              </a:defRPr>
            </a:lvl5pPr>
            <a:lvl6pPr marL="2514600" indent="-228600" algn="ctr" eaLnBrk="0" fontAlgn="base" hangingPunct="0">
              <a:spcBef>
                <a:spcPct val="0"/>
              </a:spcBef>
              <a:spcAft>
                <a:spcPct val="0"/>
              </a:spcAft>
              <a:defRPr sz="3300" b="1" baseline="-25000">
                <a:solidFill>
                  <a:srgbClr val="000000"/>
                </a:solidFill>
                <a:latin typeface="Tahoma" pitchFamily="34" charset="0"/>
              </a:defRPr>
            </a:lvl6pPr>
            <a:lvl7pPr marL="2971800" indent="-228600" algn="ctr" eaLnBrk="0" fontAlgn="base" hangingPunct="0">
              <a:spcBef>
                <a:spcPct val="0"/>
              </a:spcBef>
              <a:spcAft>
                <a:spcPct val="0"/>
              </a:spcAft>
              <a:defRPr sz="3300" b="1" baseline="-25000">
                <a:solidFill>
                  <a:srgbClr val="000000"/>
                </a:solidFill>
                <a:latin typeface="Tahoma" pitchFamily="34" charset="0"/>
              </a:defRPr>
            </a:lvl7pPr>
            <a:lvl8pPr marL="3429000" indent="-228600" algn="ctr" eaLnBrk="0" fontAlgn="base" hangingPunct="0">
              <a:spcBef>
                <a:spcPct val="0"/>
              </a:spcBef>
              <a:spcAft>
                <a:spcPct val="0"/>
              </a:spcAft>
              <a:defRPr sz="3300" b="1" baseline="-25000">
                <a:solidFill>
                  <a:srgbClr val="000000"/>
                </a:solidFill>
                <a:latin typeface="Tahoma" pitchFamily="34" charset="0"/>
              </a:defRPr>
            </a:lvl8pPr>
            <a:lvl9pPr marL="3886200" indent="-228600" algn="ctr" eaLnBrk="0" fontAlgn="base" hangingPunct="0">
              <a:spcBef>
                <a:spcPct val="0"/>
              </a:spcBef>
              <a:spcAft>
                <a:spcPct val="0"/>
              </a:spcAft>
              <a:defRPr sz="3300" b="1" baseline="-25000">
                <a:solidFill>
                  <a:srgbClr val="000000"/>
                </a:solidFill>
                <a:latin typeface="Tahoma" pitchFamily="34" charset="0"/>
              </a:defRPr>
            </a:lvl9pPr>
          </a:lstStyle>
          <a:p>
            <a:pPr algn="ctr" eaLnBrk="1" hangingPunct="1"/>
            <a:r>
              <a:rPr lang="pt-BR" altLang="pt-BR" sz="2800" baseline="0" dirty="0">
                <a:solidFill>
                  <a:srgbClr val="FF0000"/>
                </a:solidFill>
                <a:latin typeface="Calibri" pitchFamily="34" charset="0"/>
              </a:rPr>
              <a:t>Dever do estado</a:t>
            </a:r>
          </a:p>
        </p:txBody>
      </p:sp>
      <p:sp>
        <p:nvSpPr>
          <p:cNvPr id="10" name="Elipse 9"/>
          <p:cNvSpPr/>
          <p:nvPr/>
        </p:nvSpPr>
        <p:spPr bwMode="auto">
          <a:xfrm>
            <a:off x="3419475" y="4497388"/>
            <a:ext cx="2376488" cy="1308100"/>
          </a:xfrm>
          <a:prstGeom prst="ellipse">
            <a:avLst/>
          </a:prstGeom>
          <a:solidFill>
            <a:schemeClr val="accent2">
              <a:lumMod val="40000"/>
              <a:lumOff val="60000"/>
            </a:schemeClr>
          </a:solidFill>
          <a:ln w="19050" cap="flat" cmpd="sng" algn="ctr">
            <a:solidFill>
              <a:srgbClr val="007AB5"/>
            </a:solidFill>
            <a:prstDash val="solid"/>
            <a:round/>
            <a:headEnd type="none" w="med" len="med"/>
            <a:tailEnd type="triangle" w="med" len="med"/>
          </a:ln>
          <a:effectLst/>
          <a:extLst/>
        </p:spPr>
        <p:txBody>
          <a:bodyPr/>
          <a:lstStyle/>
          <a:p>
            <a:pPr>
              <a:defRPr/>
            </a:pPr>
            <a:endParaRPr lang="pt-BR" i="1"/>
          </a:p>
        </p:txBody>
      </p:sp>
      <p:sp>
        <p:nvSpPr>
          <p:cNvPr id="11" name="CaixaDeTexto 3"/>
          <p:cNvSpPr txBox="1">
            <a:spLocks noChangeArrowheads="1"/>
          </p:cNvSpPr>
          <p:nvPr/>
        </p:nvSpPr>
        <p:spPr bwMode="auto">
          <a:xfrm>
            <a:off x="3419475" y="4673600"/>
            <a:ext cx="24495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300" b="1" baseline="-25000">
                <a:solidFill>
                  <a:srgbClr val="000000"/>
                </a:solidFill>
                <a:latin typeface="Tahoma" pitchFamily="34" charset="0"/>
              </a:defRPr>
            </a:lvl1pPr>
            <a:lvl2pPr marL="742950" indent="-285750" eaLnBrk="0" hangingPunct="0">
              <a:defRPr sz="3300" b="1" baseline="-25000">
                <a:solidFill>
                  <a:srgbClr val="000000"/>
                </a:solidFill>
                <a:latin typeface="Tahoma" pitchFamily="34" charset="0"/>
              </a:defRPr>
            </a:lvl2pPr>
            <a:lvl3pPr marL="1143000" indent="-228600" eaLnBrk="0" hangingPunct="0">
              <a:defRPr sz="3300" b="1" baseline="-25000">
                <a:solidFill>
                  <a:srgbClr val="000000"/>
                </a:solidFill>
                <a:latin typeface="Tahoma" pitchFamily="34" charset="0"/>
              </a:defRPr>
            </a:lvl3pPr>
            <a:lvl4pPr marL="1600200" indent="-228600" eaLnBrk="0" hangingPunct="0">
              <a:defRPr sz="3300" b="1" baseline="-25000">
                <a:solidFill>
                  <a:srgbClr val="000000"/>
                </a:solidFill>
                <a:latin typeface="Tahoma" pitchFamily="34" charset="0"/>
              </a:defRPr>
            </a:lvl4pPr>
            <a:lvl5pPr marL="2057400" indent="-228600" eaLnBrk="0" hangingPunct="0">
              <a:defRPr sz="3300" b="1" baseline="-25000">
                <a:solidFill>
                  <a:srgbClr val="000000"/>
                </a:solidFill>
                <a:latin typeface="Tahoma" pitchFamily="34" charset="0"/>
              </a:defRPr>
            </a:lvl5pPr>
            <a:lvl6pPr marL="2514600" indent="-228600" algn="ctr" eaLnBrk="0" fontAlgn="base" hangingPunct="0">
              <a:spcBef>
                <a:spcPct val="0"/>
              </a:spcBef>
              <a:spcAft>
                <a:spcPct val="0"/>
              </a:spcAft>
              <a:defRPr sz="3300" b="1" baseline="-25000">
                <a:solidFill>
                  <a:srgbClr val="000000"/>
                </a:solidFill>
                <a:latin typeface="Tahoma" pitchFamily="34" charset="0"/>
              </a:defRPr>
            </a:lvl6pPr>
            <a:lvl7pPr marL="2971800" indent="-228600" algn="ctr" eaLnBrk="0" fontAlgn="base" hangingPunct="0">
              <a:spcBef>
                <a:spcPct val="0"/>
              </a:spcBef>
              <a:spcAft>
                <a:spcPct val="0"/>
              </a:spcAft>
              <a:defRPr sz="3300" b="1" baseline="-25000">
                <a:solidFill>
                  <a:srgbClr val="000000"/>
                </a:solidFill>
                <a:latin typeface="Tahoma" pitchFamily="34" charset="0"/>
              </a:defRPr>
            </a:lvl7pPr>
            <a:lvl8pPr marL="3429000" indent="-228600" algn="ctr" eaLnBrk="0" fontAlgn="base" hangingPunct="0">
              <a:spcBef>
                <a:spcPct val="0"/>
              </a:spcBef>
              <a:spcAft>
                <a:spcPct val="0"/>
              </a:spcAft>
              <a:defRPr sz="3300" b="1" baseline="-25000">
                <a:solidFill>
                  <a:srgbClr val="000000"/>
                </a:solidFill>
                <a:latin typeface="Tahoma" pitchFamily="34" charset="0"/>
              </a:defRPr>
            </a:lvl8pPr>
            <a:lvl9pPr marL="3886200" indent="-228600" algn="ctr" eaLnBrk="0" fontAlgn="base" hangingPunct="0">
              <a:spcBef>
                <a:spcPct val="0"/>
              </a:spcBef>
              <a:spcAft>
                <a:spcPct val="0"/>
              </a:spcAft>
              <a:defRPr sz="3300" b="1" baseline="-25000">
                <a:solidFill>
                  <a:srgbClr val="000000"/>
                </a:solidFill>
                <a:latin typeface="Tahoma" pitchFamily="34" charset="0"/>
              </a:defRPr>
            </a:lvl9pPr>
          </a:lstStyle>
          <a:p>
            <a:pPr algn="ctr" eaLnBrk="1" hangingPunct="1"/>
            <a:r>
              <a:rPr lang="pt-BR" altLang="pt-BR" sz="2800" baseline="0" dirty="0">
                <a:solidFill>
                  <a:srgbClr val="FF0000"/>
                </a:solidFill>
                <a:latin typeface="Calibri" pitchFamily="34" charset="0"/>
                <a:cs typeface="Calibri" pitchFamily="34" charset="0"/>
              </a:rPr>
              <a:t>Atendimento Integral</a:t>
            </a:r>
            <a:endParaRPr lang="pt-BR" altLang="pt-BR" sz="2800" dirty="0"/>
          </a:p>
        </p:txBody>
      </p:sp>
      <p:sp>
        <p:nvSpPr>
          <p:cNvPr id="12" name="Retângulo 11"/>
          <p:cNvSpPr/>
          <p:nvPr/>
        </p:nvSpPr>
        <p:spPr>
          <a:xfrm>
            <a:off x="7574783" y="188640"/>
            <a:ext cx="1389705" cy="5101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434775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179512" y="1841336"/>
            <a:ext cx="3744416" cy="2800767"/>
          </a:xfrm>
          <a:prstGeom prst="rect">
            <a:avLst/>
          </a:prstGeom>
          <a:noFill/>
        </p:spPr>
        <p:txBody>
          <a:bodyPr wrap="square" rtlCol="0">
            <a:spAutoFit/>
          </a:bodyPr>
          <a:lstStyle/>
          <a:p>
            <a:r>
              <a:rPr lang="pt-BR" sz="2400" b="1" u="sng" dirty="0" smtClean="0"/>
              <a:t>Político</a:t>
            </a:r>
            <a:endParaRPr lang="pt-BR" b="1" u="sng" dirty="0" smtClean="0"/>
          </a:p>
          <a:p>
            <a:r>
              <a:rPr lang="pt-BR" dirty="0" smtClean="0"/>
              <a:t>Plano </a:t>
            </a:r>
            <a:r>
              <a:rPr lang="pt-BR" dirty="0"/>
              <a:t>de Investimento no Complexo Industrial da Saúde (</a:t>
            </a:r>
            <a:r>
              <a:rPr lang="pt-BR" dirty="0" err="1"/>
              <a:t>Procis</a:t>
            </a:r>
            <a:r>
              <a:rPr lang="pt-BR" dirty="0" smtClean="0"/>
              <a:t>)</a:t>
            </a:r>
          </a:p>
          <a:p>
            <a:endParaRPr lang="pt-BR" dirty="0" smtClean="0"/>
          </a:p>
          <a:p>
            <a:endParaRPr lang="pt-BR" dirty="0"/>
          </a:p>
          <a:p>
            <a:r>
              <a:rPr lang="pt-BR" b="1" dirty="0"/>
              <a:t>Parcerias para o </a:t>
            </a:r>
            <a:r>
              <a:rPr lang="pt-BR" b="1" dirty="0" smtClean="0"/>
              <a:t>Desenvolvi-</a:t>
            </a:r>
          </a:p>
          <a:p>
            <a:r>
              <a:rPr lang="pt-BR" b="1" dirty="0" smtClean="0"/>
              <a:t>mento </a:t>
            </a:r>
            <a:r>
              <a:rPr lang="pt-BR" b="1" dirty="0"/>
              <a:t>Produtivo (PDP</a:t>
            </a:r>
            <a:r>
              <a:rPr lang="pt-BR" b="1" dirty="0" smtClean="0"/>
              <a:t>)</a:t>
            </a:r>
          </a:p>
          <a:p>
            <a:endParaRPr lang="pt-BR" sz="2000" dirty="0"/>
          </a:p>
          <a:p>
            <a:endParaRPr lang="pt-BR"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2753208"/>
            <a:ext cx="1800225" cy="1323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Elipse 5"/>
          <p:cNvSpPr/>
          <p:nvPr/>
        </p:nvSpPr>
        <p:spPr>
          <a:xfrm>
            <a:off x="3217047" y="2358172"/>
            <a:ext cx="2088232" cy="1944216"/>
          </a:xfrm>
          <a:prstGeom prst="ellipse">
            <a:avLst/>
          </a:prstGeom>
          <a:solidFill>
            <a:schemeClr val="accent1">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a:off x="5343896" y="1844824"/>
            <a:ext cx="3592259" cy="4247317"/>
          </a:xfrm>
          <a:prstGeom prst="rect">
            <a:avLst/>
          </a:prstGeom>
          <a:noFill/>
        </p:spPr>
        <p:txBody>
          <a:bodyPr wrap="square" rtlCol="0">
            <a:spAutoFit/>
          </a:bodyPr>
          <a:lstStyle/>
          <a:p>
            <a:r>
              <a:rPr lang="pt-BR" sz="2400" b="1" u="sng" dirty="0"/>
              <a:t>Epidemiológico</a:t>
            </a:r>
            <a:endParaRPr lang="pt-BR" b="1" u="sng" dirty="0"/>
          </a:p>
          <a:p>
            <a:r>
              <a:rPr lang="pt-BR" dirty="0"/>
              <a:t>Processo de mudança nos perfis demográfico, epidemiológico e nutricional – Aumento das Doenças Crônicas Não Transmissíveis (DCNT) </a:t>
            </a:r>
          </a:p>
          <a:p>
            <a:endParaRPr lang="pt-BR" sz="2400" dirty="0"/>
          </a:p>
          <a:p>
            <a:r>
              <a:rPr lang="pt-BR" sz="2400" b="1" u="sng" dirty="0" smtClean="0"/>
              <a:t>Econômico</a:t>
            </a:r>
            <a:endParaRPr lang="pt-BR" b="1" u="sng" dirty="0" smtClean="0"/>
          </a:p>
          <a:p>
            <a:r>
              <a:rPr lang="pt-BR" dirty="0" smtClean="0"/>
              <a:t>Déficit </a:t>
            </a:r>
            <a:r>
              <a:rPr lang="pt-BR" dirty="0"/>
              <a:t>da balança comercial brasileira </a:t>
            </a:r>
            <a:r>
              <a:rPr lang="pt-BR" dirty="0" smtClean="0"/>
              <a:t>em </a:t>
            </a:r>
            <a:r>
              <a:rPr lang="pt-BR" dirty="0"/>
              <a:t>fármacos e medicamentos </a:t>
            </a:r>
            <a:r>
              <a:rPr lang="pt-BR" dirty="0" smtClean="0"/>
              <a:t>(</a:t>
            </a:r>
            <a:r>
              <a:rPr lang="pt-BR" dirty="0"/>
              <a:t>biológicos e químicos) </a:t>
            </a:r>
            <a:r>
              <a:rPr lang="pt-BR" dirty="0" smtClean="0"/>
              <a:t>2013 –6,62 </a:t>
            </a:r>
            <a:r>
              <a:rPr lang="pt-BR" dirty="0"/>
              <a:t>bilhões de </a:t>
            </a:r>
            <a:r>
              <a:rPr lang="pt-BR" dirty="0" smtClean="0"/>
              <a:t>dólares</a:t>
            </a:r>
          </a:p>
          <a:p>
            <a:endParaRPr lang="pt-BR" dirty="0" smtClean="0"/>
          </a:p>
          <a:p>
            <a:endParaRPr lang="pt-BR" dirty="0"/>
          </a:p>
        </p:txBody>
      </p:sp>
      <p:sp>
        <p:nvSpPr>
          <p:cNvPr id="9" name="Retângulo 8"/>
          <p:cNvSpPr/>
          <p:nvPr/>
        </p:nvSpPr>
        <p:spPr>
          <a:xfrm>
            <a:off x="179512" y="1402160"/>
            <a:ext cx="4116897" cy="3539008"/>
          </a:xfrm>
          <a:prstGeom prst="rect">
            <a:avLst/>
          </a:prstGeom>
          <a:solidFill>
            <a:schemeClr val="accent1">
              <a:alpha val="1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10"/>
          <p:cNvSpPr/>
          <p:nvPr/>
        </p:nvSpPr>
        <p:spPr>
          <a:xfrm>
            <a:off x="4291651" y="1848230"/>
            <a:ext cx="4644504" cy="3683024"/>
          </a:xfrm>
          <a:prstGeom prst="rect">
            <a:avLst/>
          </a:prstGeom>
          <a:solidFill>
            <a:srgbClr val="FF0000">
              <a:alpha val="12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p:cNvSpPr/>
          <p:nvPr/>
        </p:nvSpPr>
        <p:spPr>
          <a:xfrm>
            <a:off x="7574783" y="188640"/>
            <a:ext cx="1389705" cy="5101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CaixaDeTexto 1"/>
          <p:cNvSpPr txBox="1"/>
          <p:nvPr/>
        </p:nvSpPr>
        <p:spPr>
          <a:xfrm>
            <a:off x="359532" y="5600273"/>
            <a:ext cx="3384376" cy="646331"/>
          </a:xfrm>
          <a:prstGeom prst="rect">
            <a:avLst/>
          </a:prstGeom>
          <a:noFill/>
        </p:spPr>
        <p:txBody>
          <a:bodyPr wrap="square" rtlCol="0">
            <a:spAutoFit/>
          </a:bodyPr>
          <a:lstStyle/>
          <a:p>
            <a:pPr algn="ctr"/>
            <a:r>
              <a:rPr lang="pt-BR" dirty="0"/>
              <a:t>D</a:t>
            </a:r>
            <a:r>
              <a:rPr lang="pt-BR" dirty="0" smtClean="0"/>
              <a:t>iminuição </a:t>
            </a:r>
            <a:r>
              <a:rPr lang="pt-BR" dirty="0"/>
              <a:t>da vulnerabilidade da politica de saúde</a:t>
            </a:r>
            <a:endParaRPr lang="pt-BR" dirty="0"/>
          </a:p>
        </p:txBody>
      </p:sp>
      <p:sp>
        <p:nvSpPr>
          <p:cNvPr id="3" name="Seta para baixo 2"/>
          <p:cNvSpPr/>
          <p:nvPr/>
        </p:nvSpPr>
        <p:spPr>
          <a:xfrm>
            <a:off x="6817447" y="1314056"/>
            <a:ext cx="360040" cy="3960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CaixaDeTexto 11"/>
          <p:cNvSpPr txBox="1"/>
          <p:nvPr/>
        </p:nvSpPr>
        <p:spPr>
          <a:xfrm>
            <a:off x="5343896" y="908720"/>
            <a:ext cx="3384376" cy="369332"/>
          </a:xfrm>
          <a:prstGeom prst="rect">
            <a:avLst/>
          </a:prstGeom>
          <a:noFill/>
        </p:spPr>
        <p:txBody>
          <a:bodyPr wrap="square" rtlCol="0">
            <a:spAutoFit/>
          </a:bodyPr>
          <a:lstStyle/>
          <a:p>
            <a:pPr algn="ctr"/>
            <a:r>
              <a:rPr lang="pt-BR" dirty="0" smtClean="0"/>
              <a:t>Importação de </a:t>
            </a:r>
            <a:r>
              <a:rPr lang="pt-BR" dirty="0" err="1" smtClean="0"/>
              <a:t>biofármacos</a:t>
            </a:r>
            <a:endParaRPr lang="pt-BR" dirty="0"/>
          </a:p>
        </p:txBody>
      </p:sp>
      <p:sp>
        <p:nvSpPr>
          <p:cNvPr id="13" name="Seta para baixo 12"/>
          <p:cNvSpPr/>
          <p:nvPr/>
        </p:nvSpPr>
        <p:spPr>
          <a:xfrm>
            <a:off x="1835696" y="5166484"/>
            <a:ext cx="360040" cy="3960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CaixaDeTexto 3"/>
          <p:cNvSpPr txBox="1"/>
          <p:nvPr/>
        </p:nvSpPr>
        <p:spPr>
          <a:xfrm>
            <a:off x="575556" y="332241"/>
            <a:ext cx="5544616" cy="523220"/>
          </a:xfrm>
          <a:prstGeom prst="rect">
            <a:avLst/>
          </a:prstGeom>
          <a:noFill/>
        </p:spPr>
        <p:txBody>
          <a:bodyPr wrap="square" rtlCol="0">
            <a:spAutoFit/>
          </a:bodyPr>
          <a:lstStyle/>
          <a:p>
            <a:r>
              <a:rPr lang="pt-BR" sz="2800" b="1" dirty="0" smtClean="0"/>
              <a:t>Apresentação da problemática atual</a:t>
            </a:r>
            <a:endParaRPr lang="pt-BR" sz="2800" b="1" dirty="0"/>
          </a:p>
        </p:txBody>
      </p:sp>
    </p:spTree>
    <p:extLst>
      <p:ext uri="{BB962C8B-B14F-4D97-AF65-F5344CB8AC3E}">
        <p14:creationId xmlns:p14="http://schemas.microsoft.com/office/powerpoint/2010/main" val="3073687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p:cNvSpPr txBox="1"/>
          <p:nvPr/>
        </p:nvSpPr>
        <p:spPr>
          <a:xfrm>
            <a:off x="107504" y="836712"/>
            <a:ext cx="8892480" cy="6309420"/>
          </a:xfrm>
          <a:prstGeom prst="rect">
            <a:avLst/>
          </a:prstGeom>
          <a:noFill/>
        </p:spPr>
        <p:txBody>
          <a:bodyPr wrap="square" rtlCol="0">
            <a:spAutoFit/>
          </a:bodyPr>
          <a:lstStyle/>
          <a:p>
            <a:pPr algn="just"/>
            <a:r>
              <a:rPr lang="pt-BR" b="1" dirty="0"/>
              <a:t>Portaria </a:t>
            </a:r>
            <a:r>
              <a:rPr lang="pt-BR" b="1" dirty="0" smtClean="0"/>
              <a:t>MS nº 2.531/2014</a:t>
            </a:r>
            <a:endParaRPr lang="pt-BR" b="1" dirty="0"/>
          </a:p>
          <a:p>
            <a:pPr algn="ctr"/>
            <a:endParaRPr lang="pt-BR" sz="1600" b="1" dirty="0" smtClean="0"/>
          </a:p>
          <a:p>
            <a:pPr algn="ctr"/>
            <a:r>
              <a:rPr lang="pt-BR" sz="1600" b="1" dirty="0" smtClean="0"/>
              <a:t>São </a:t>
            </a:r>
            <a:r>
              <a:rPr lang="pt-BR" sz="1600" b="1" dirty="0"/>
              <a:t>parcerias que envolvem a cooperação mediante acordo entre instituições públicas e entre instituições públicas e entidades privadas para desenvolvimento, transferência e absorção de tecnologia, produção, capacitação produtiva e tecnológica do País em produtos estratégicos para atendimento às demandas do SUS</a:t>
            </a:r>
            <a:r>
              <a:rPr lang="pt-BR" sz="1600" b="1" dirty="0" smtClean="0"/>
              <a:t>.</a:t>
            </a:r>
          </a:p>
          <a:p>
            <a:endParaRPr lang="pt-BR" sz="1400" b="1" dirty="0"/>
          </a:p>
          <a:p>
            <a:r>
              <a:rPr lang="pt-BR" b="1" dirty="0" smtClean="0"/>
              <a:t>Objetivos </a:t>
            </a:r>
            <a:r>
              <a:rPr lang="pt-BR" b="1" dirty="0"/>
              <a:t>das </a:t>
            </a:r>
            <a:r>
              <a:rPr lang="pt-BR" b="1" dirty="0" err="1" smtClean="0"/>
              <a:t>PDPs</a:t>
            </a:r>
            <a:endParaRPr lang="pt-BR" b="1" dirty="0" smtClean="0"/>
          </a:p>
          <a:p>
            <a:endParaRPr lang="pt-BR" sz="1400" dirty="0"/>
          </a:p>
          <a:p>
            <a:r>
              <a:rPr lang="pt-BR" sz="1400" dirty="0"/>
              <a:t>I - ampliar o acesso da população a produtos estratégicos e diminuir a vulnerabilidade do SUS;</a:t>
            </a:r>
          </a:p>
          <a:p>
            <a:r>
              <a:rPr lang="pt-BR" sz="1400" dirty="0"/>
              <a:t>II - reduzir as dependências produtiva e tecnológica para atender as necessidades de saúde da população brasileira a curto, médio e longo prazos, seguindo os princípios constitucionais do acesso universal e igualitário às ações e aos serviços de saúde;</a:t>
            </a:r>
          </a:p>
          <a:p>
            <a:r>
              <a:rPr lang="pt-BR" sz="1400" dirty="0"/>
              <a:t>III - racionalizar o poder de compra do Estado, mediante a centralização seletiva dos gastos na área da saúde, com vistas à sustentabilidade do SUS e à ampliação da produção no País de produtos estratégicos;</a:t>
            </a:r>
          </a:p>
          <a:p>
            <a:r>
              <a:rPr lang="pt-BR" sz="1400" dirty="0"/>
              <a:t>IV - proteger os interesses da Administração Pública e da sociedade ao buscar a economicidade e a </a:t>
            </a:r>
            <a:r>
              <a:rPr lang="pt-BR" sz="1400" dirty="0" err="1"/>
              <a:t>vantajosidade</a:t>
            </a:r>
            <a:r>
              <a:rPr lang="pt-BR" sz="1400" dirty="0"/>
              <a:t>, considerando- se preços, qualidade, tecnologia e benefícios sociais;</a:t>
            </a:r>
          </a:p>
          <a:p>
            <a:r>
              <a:rPr lang="pt-BR" sz="1400" dirty="0"/>
              <a:t>V - fomentar o desenvolvimento tecnológico e o intercâmbio de conhecimentos para a inovação no âmbito das instituições públicas e das entidades privadas, contribuindo para o desenvolvimento do CEIS e para torná-las competitivas e capacitadas;</a:t>
            </a:r>
          </a:p>
          <a:p>
            <a:r>
              <a:rPr lang="pt-BR" sz="1400" dirty="0"/>
              <a:t>VI - promover o desenvolvimento e a fabricação em território nacional de produtos estratégicos para o SUS;</a:t>
            </a:r>
          </a:p>
          <a:p>
            <a:r>
              <a:rPr lang="pt-BR" sz="1400" dirty="0"/>
              <a:t>VII - buscar a sustentabilidade tecnológica e econômica do SUS a curto, médio e longo prazos, com promoção de condições estruturais para aumentar a capacidade produtiva e de inovação do País, contribuir para redução do déficit comercial do CEIS e garantir o acesso à saúde; e</a:t>
            </a:r>
          </a:p>
          <a:p>
            <a:r>
              <a:rPr lang="pt-BR" sz="1400" dirty="0"/>
              <a:t>VIII - estimular o desenvolvimento da rede de produção pública no País e do seu papel estratégico para o SUS.</a:t>
            </a:r>
          </a:p>
          <a:p>
            <a:pPr algn="just"/>
            <a:endParaRPr lang="pt-BR" dirty="0"/>
          </a:p>
          <a:p>
            <a:pPr algn="just"/>
            <a:endParaRPr lang="pt-BR" dirty="0"/>
          </a:p>
        </p:txBody>
      </p:sp>
      <p:sp>
        <p:nvSpPr>
          <p:cNvPr id="2" name="CaixaDeTexto 1"/>
          <p:cNvSpPr txBox="1"/>
          <p:nvPr/>
        </p:nvSpPr>
        <p:spPr>
          <a:xfrm>
            <a:off x="539552" y="188640"/>
            <a:ext cx="7776864" cy="800219"/>
          </a:xfrm>
          <a:prstGeom prst="rect">
            <a:avLst/>
          </a:prstGeom>
          <a:noFill/>
        </p:spPr>
        <p:txBody>
          <a:bodyPr wrap="square" rtlCol="0">
            <a:spAutoFit/>
          </a:bodyPr>
          <a:lstStyle/>
          <a:p>
            <a:r>
              <a:rPr lang="pt-BR" sz="2800" b="1" dirty="0"/>
              <a:t>Parceria para o Desenvolvimento Produtivo – PDP</a:t>
            </a:r>
          </a:p>
          <a:p>
            <a:endParaRPr lang="pt-BR" dirty="0"/>
          </a:p>
        </p:txBody>
      </p:sp>
    </p:spTree>
    <p:extLst>
      <p:ext uri="{BB962C8B-B14F-4D97-AF65-F5344CB8AC3E}">
        <p14:creationId xmlns:p14="http://schemas.microsoft.com/office/powerpoint/2010/main" val="3463729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p:cNvPicPr>
            <a:picLocks noChangeAspect="1"/>
          </p:cNvPicPr>
          <p:nvPr/>
        </p:nvPicPr>
        <p:blipFill>
          <a:blip r:embed="rId2"/>
          <a:stretch>
            <a:fillRect/>
          </a:stretch>
        </p:blipFill>
        <p:spPr>
          <a:xfrm>
            <a:off x="235430" y="1916832"/>
            <a:ext cx="8657050" cy="3500854"/>
          </a:xfrm>
          <a:prstGeom prst="rect">
            <a:avLst/>
          </a:prstGeom>
        </p:spPr>
      </p:pic>
      <p:sp>
        <p:nvSpPr>
          <p:cNvPr id="2" name="CaixaDeTexto 1"/>
          <p:cNvSpPr txBox="1"/>
          <p:nvPr/>
        </p:nvSpPr>
        <p:spPr>
          <a:xfrm>
            <a:off x="827584" y="692696"/>
            <a:ext cx="7776864" cy="523220"/>
          </a:xfrm>
          <a:prstGeom prst="rect">
            <a:avLst/>
          </a:prstGeom>
          <a:noFill/>
        </p:spPr>
        <p:txBody>
          <a:bodyPr wrap="square" rtlCol="0">
            <a:spAutoFit/>
          </a:bodyPr>
          <a:lstStyle/>
          <a:p>
            <a:r>
              <a:rPr lang="pt-BR" sz="2800" b="1" dirty="0" smtClean="0"/>
              <a:t>Fases, responsabilidades e monitoramento das PDP</a:t>
            </a:r>
            <a:endParaRPr lang="pt-BR" sz="2800" b="1" dirty="0"/>
          </a:p>
        </p:txBody>
      </p:sp>
    </p:spTree>
    <p:extLst>
      <p:ext uri="{BB962C8B-B14F-4D97-AF65-F5344CB8AC3E}">
        <p14:creationId xmlns:p14="http://schemas.microsoft.com/office/powerpoint/2010/main" val="641705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755576" y="404664"/>
            <a:ext cx="7776864" cy="1231106"/>
          </a:xfrm>
          <a:prstGeom prst="rect">
            <a:avLst/>
          </a:prstGeom>
          <a:noFill/>
        </p:spPr>
        <p:txBody>
          <a:bodyPr wrap="square" rtlCol="0">
            <a:spAutoFit/>
          </a:bodyPr>
          <a:lstStyle/>
          <a:p>
            <a:r>
              <a:rPr lang="pt-BR" sz="2800" b="1" dirty="0" smtClean="0"/>
              <a:t>Realidade do setor farmacêutico no cenário dos </a:t>
            </a:r>
            <a:r>
              <a:rPr lang="pt-BR" sz="2800" b="1" dirty="0" err="1" smtClean="0"/>
              <a:t>biofármacos</a:t>
            </a:r>
            <a:r>
              <a:rPr lang="pt-BR" sz="2800" b="1" dirty="0" smtClean="0"/>
              <a:t> </a:t>
            </a:r>
            <a:endParaRPr lang="pt-BR" sz="2800" b="1" dirty="0"/>
          </a:p>
          <a:p>
            <a:endParaRPr lang="pt-BR" dirty="0"/>
          </a:p>
        </p:txBody>
      </p:sp>
      <p:sp>
        <p:nvSpPr>
          <p:cNvPr id="5" name="CaixaDeTexto 4"/>
          <p:cNvSpPr txBox="1"/>
          <p:nvPr/>
        </p:nvSpPr>
        <p:spPr>
          <a:xfrm>
            <a:off x="755576" y="1916832"/>
            <a:ext cx="7632848" cy="3416320"/>
          </a:xfrm>
          <a:prstGeom prst="rect">
            <a:avLst/>
          </a:prstGeom>
          <a:noFill/>
        </p:spPr>
        <p:txBody>
          <a:bodyPr wrap="square" rtlCol="0">
            <a:spAutoFit/>
          </a:bodyPr>
          <a:lstStyle/>
          <a:p>
            <a:pPr marL="285750" indent="-285750">
              <a:buFont typeface="Wingdings" panose="05000000000000000000" pitchFamily="2" charset="2"/>
              <a:buChar char="Ø"/>
            </a:pPr>
            <a:r>
              <a:rPr lang="pt-BR" u="sng" dirty="0" smtClean="0"/>
              <a:t>Industrias Farmacêuticas multinacionais no contexto da biotecnologia:</a:t>
            </a:r>
          </a:p>
          <a:p>
            <a:pPr marL="742950" lvl="1" indent="-285750">
              <a:buFont typeface="Wingdings" panose="05000000000000000000" pitchFamily="2" charset="2"/>
              <a:buChar char="Ø"/>
            </a:pPr>
            <a:endParaRPr lang="pt-BR" dirty="0" smtClean="0"/>
          </a:p>
          <a:p>
            <a:pPr marL="742950" lvl="1" indent="-285750">
              <a:buFont typeface="Wingdings" panose="05000000000000000000" pitchFamily="2" charset="2"/>
              <a:buChar char="Ø"/>
            </a:pPr>
            <a:r>
              <a:rPr lang="pt-BR" dirty="0" smtClean="0"/>
              <a:t>Aquisição de pequenas empresas de base biotecnológica;</a:t>
            </a:r>
          </a:p>
          <a:p>
            <a:pPr marL="742950" lvl="1" indent="-285750">
              <a:buFont typeface="Wingdings" panose="05000000000000000000" pitchFamily="2" charset="2"/>
              <a:buChar char="Ø"/>
            </a:pPr>
            <a:r>
              <a:rPr lang="pt-BR" dirty="0" smtClean="0"/>
              <a:t>Estratégias de mercado para fidelização dos clientes.</a:t>
            </a:r>
          </a:p>
          <a:p>
            <a:pPr marL="742950" lvl="1" indent="-285750">
              <a:buFont typeface="Wingdings" panose="05000000000000000000" pitchFamily="2" charset="2"/>
              <a:buChar char="Ø"/>
            </a:pPr>
            <a:endParaRPr lang="pt-BR" dirty="0"/>
          </a:p>
          <a:p>
            <a:pPr marL="285750" indent="-285750">
              <a:buFont typeface="Wingdings" panose="05000000000000000000" pitchFamily="2" charset="2"/>
              <a:buChar char="Ø"/>
            </a:pPr>
            <a:r>
              <a:rPr lang="pt-BR" u="sng" dirty="0" smtClean="0"/>
              <a:t>Laboratórios públicos:</a:t>
            </a:r>
          </a:p>
          <a:p>
            <a:pPr marL="285750" indent="-285750">
              <a:buFont typeface="Wingdings" panose="05000000000000000000" pitchFamily="2" charset="2"/>
              <a:buChar char="Ø"/>
            </a:pPr>
            <a:endParaRPr lang="pt-BR" dirty="0"/>
          </a:p>
          <a:p>
            <a:pPr marL="742950" lvl="1" indent="-285750">
              <a:buFont typeface="Wingdings" panose="05000000000000000000" pitchFamily="2" charset="2"/>
              <a:buChar char="Ø"/>
            </a:pPr>
            <a:r>
              <a:rPr lang="pt-BR" dirty="0" smtClean="0"/>
              <a:t>Orçamento que não contempla atividades de marketing e promoção;</a:t>
            </a:r>
          </a:p>
          <a:p>
            <a:pPr marL="742950" lvl="1" indent="-285750">
              <a:buFont typeface="Wingdings" panose="05000000000000000000" pitchFamily="2" charset="2"/>
              <a:buChar char="Ø"/>
            </a:pPr>
            <a:r>
              <a:rPr lang="pt-BR" dirty="0" smtClean="0"/>
              <a:t>Procedimentos de diagnóstico e monitoramento não cobertos pelo SUS.</a:t>
            </a:r>
          </a:p>
          <a:p>
            <a:pPr marL="742950" lvl="1" indent="-285750">
              <a:buFont typeface="Wingdings" panose="05000000000000000000" pitchFamily="2" charset="2"/>
              <a:buChar char="Ø"/>
            </a:pPr>
            <a:endParaRPr lang="pt-BR" dirty="0" smtClean="0"/>
          </a:p>
          <a:p>
            <a:pPr marL="742950" lvl="1" indent="-285750">
              <a:buFont typeface="Wingdings" panose="05000000000000000000" pitchFamily="2" charset="2"/>
              <a:buChar char="Ø"/>
            </a:pPr>
            <a:endParaRPr lang="pt-BR" dirty="0" smtClean="0"/>
          </a:p>
          <a:p>
            <a:pPr marL="742950" lvl="1" indent="-285750">
              <a:buFont typeface="Arial" panose="020B0604020202020204" pitchFamily="34" charset="0"/>
              <a:buChar char="•"/>
            </a:pPr>
            <a:endParaRPr lang="pt-BR" dirty="0"/>
          </a:p>
        </p:txBody>
      </p:sp>
    </p:spTree>
    <p:extLst>
      <p:ext uri="{BB962C8B-B14F-4D97-AF65-F5344CB8AC3E}">
        <p14:creationId xmlns:p14="http://schemas.microsoft.com/office/powerpoint/2010/main" val="3190298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899592" y="692696"/>
            <a:ext cx="3456384" cy="584775"/>
          </a:xfrm>
          <a:prstGeom prst="rect">
            <a:avLst/>
          </a:prstGeom>
          <a:noFill/>
        </p:spPr>
        <p:txBody>
          <a:bodyPr wrap="square" rtlCol="0">
            <a:spAutoFit/>
          </a:bodyPr>
          <a:lstStyle/>
          <a:p>
            <a:r>
              <a:rPr lang="pt-BR" sz="3200" b="1" dirty="0" smtClean="0"/>
              <a:t>OBJETIVO</a:t>
            </a:r>
            <a:endParaRPr lang="pt-BR" b="1" dirty="0"/>
          </a:p>
        </p:txBody>
      </p:sp>
      <p:sp>
        <p:nvSpPr>
          <p:cNvPr id="3" name="CaixaDeTexto 2"/>
          <p:cNvSpPr txBox="1"/>
          <p:nvPr/>
        </p:nvSpPr>
        <p:spPr>
          <a:xfrm>
            <a:off x="251520" y="2204864"/>
            <a:ext cx="8640960" cy="707886"/>
          </a:xfrm>
          <a:prstGeom prst="rect">
            <a:avLst/>
          </a:prstGeom>
          <a:noFill/>
        </p:spPr>
        <p:txBody>
          <a:bodyPr wrap="square" rtlCol="0">
            <a:spAutoFit/>
          </a:bodyPr>
          <a:lstStyle/>
          <a:p>
            <a:r>
              <a:rPr lang="pt-BR" sz="2000" dirty="0" smtClean="0"/>
              <a:t>Identificar </a:t>
            </a:r>
            <a:r>
              <a:rPr lang="pt-BR" sz="2000" dirty="0" smtClean="0"/>
              <a:t>as </a:t>
            </a:r>
            <a:r>
              <a:rPr lang="pt-BR" sz="2000" dirty="0" smtClean="0"/>
              <a:t>ações necessárias para viabilizar a incorporação de uma tecnologia, objeto de uma PDP, para o acesso sustentável aos usuários do SUS.</a:t>
            </a:r>
            <a:endParaRPr lang="pt-BR" sz="2000" dirty="0"/>
          </a:p>
        </p:txBody>
      </p:sp>
    </p:spTree>
    <p:extLst>
      <p:ext uri="{BB962C8B-B14F-4D97-AF65-F5344CB8AC3E}">
        <p14:creationId xmlns:p14="http://schemas.microsoft.com/office/powerpoint/2010/main" val="29836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683568" y="404664"/>
            <a:ext cx="3456384" cy="584775"/>
          </a:xfrm>
          <a:prstGeom prst="rect">
            <a:avLst/>
          </a:prstGeom>
          <a:noFill/>
        </p:spPr>
        <p:txBody>
          <a:bodyPr wrap="square" rtlCol="0">
            <a:spAutoFit/>
          </a:bodyPr>
          <a:lstStyle/>
          <a:p>
            <a:r>
              <a:rPr lang="pt-BR" sz="3200" b="1" dirty="0" smtClean="0"/>
              <a:t>METODOLOGIA</a:t>
            </a:r>
            <a:endParaRPr lang="pt-BR" b="1" dirty="0"/>
          </a:p>
        </p:txBody>
      </p:sp>
      <p:sp>
        <p:nvSpPr>
          <p:cNvPr id="5" name="CaixaDeTexto 4"/>
          <p:cNvSpPr txBox="1"/>
          <p:nvPr/>
        </p:nvSpPr>
        <p:spPr>
          <a:xfrm>
            <a:off x="179512" y="1412776"/>
            <a:ext cx="8640960" cy="5016758"/>
          </a:xfrm>
          <a:prstGeom prst="rect">
            <a:avLst/>
          </a:prstGeom>
          <a:noFill/>
        </p:spPr>
        <p:txBody>
          <a:bodyPr wrap="square" rtlCol="0">
            <a:spAutoFit/>
          </a:bodyPr>
          <a:lstStyle/>
          <a:p>
            <a:r>
              <a:rPr lang="pt-BR" sz="2000" dirty="0" smtClean="0"/>
              <a:t>A metodologia aplicada no presente trabalho teve uma abordagem qualitativa, por meio de pesquisa documental e bibliográfica realizada em duas etapas:</a:t>
            </a:r>
          </a:p>
          <a:p>
            <a:endParaRPr lang="pt-BR" sz="2000" dirty="0"/>
          </a:p>
          <a:p>
            <a:pPr marL="342900" indent="-342900">
              <a:buFont typeface="Wingdings" panose="05000000000000000000" pitchFamily="2" charset="2"/>
              <a:buChar char="Ø"/>
            </a:pPr>
            <a:r>
              <a:rPr lang="pt-BR" sz="2000" u="sng" dirty="0" smtClean="0"/>
              <a:t>Análise do cenário nacional referente ao problema de saúde, objeto da PDP</a:t>
            </a:r>
            <a:r>
              <a:rPr lang="pt-BR" sz="2000" dirty="0" smtClean="0"/>
              <a:t>:</a:t>
            </a:r>
          </a:p>
          <a:p>
            <a:pPr marL="800100" lvl="1" indent="-342900">
              <a:buFont typeface="Wingdings" panose="05000000000000000000" pitchFamily="2" charset="2"/>
              <a:buChar char="Ø"/>
            </a:pPr>
            <a:r>
              <a:rPr lang="pt-BR" sz="2000" dirty="0" smtClean="0"/>
              <a:t>Protocolos Clínicos e Diretrizes Terapêuticas (PCDT);</a:t>
            </a:r>
          </a:p>
          <a:p>
            <a:pPr marL="800100" lvl="1" indent="-342900">
              <a:buFont typeface="Wingdings" panose="05000000000000000000" pitchFamily="2" charset="2"/>
              <a:buChar char="Ø"/>
            </a:pPr>
            <a:r>
              <a:rPr lang="pt-BR" sz="2000" dirty="0" smtClean="0"/>
              <a:t>Terapias disponíveis para o tratamento do problema de saúde;</a:t>
            </a:r>
          </a:p>
          <a:p>
            <a:pPr marL="800100" lvl="1" indent="-342900">
              <a:buFont typeface="Wingdings" panose="05000000000000000000" pitchFamily="2" charset="2"/>
              <a:buChar char="Ø"/>
            </a:pPr>
            <a:r>
              <a:rPr lang="pt-BR" sz="2000" dirty="0" smtClean="0"/>
              <a:t>Prospecção de tecnologias entrantes;</a:t>
            </a:r>
          </a:p>
          <a:p>
            <a:pPr marL="800100" lvl="1" indent="-342900">
              <a:buFont typeface="Wingdings" panose="05000000000000000000" pitchFamily="2" charset="2"/>
              <a:buChar char="Ø"/>
            </a:pPr>
            <a:r>
              <a:rPr lang="pt-BR" sz="2000" dirty="0" smtClean="0"/>
              <a:t>Identificação dos centros de referência especializados e rede secundária para assistência aos pacientes (exames diagnósticos e monitoramento);</a:t>
            </a:r>
          </a:p>
          <a:p>
            <a:pPr marL="800100" lvl="1" indent="-342900">
              <a:buFont typeface="Wingdings" panose="05000000000000000000" pitchFamily="2" charset="2"/>
              <a:buChar char="Ø"/>
            </a:pPr>
            <a:r>
              <a:rPr lang="pt-BR" sz="2000" dirty="0" smtClean="0"/>
              <a:t>Envolvimento das unidades da Fiocruz nas estratégias de divulgação e fortalecimento das PDP;</a:t>
            </a:r>
          </a:p>
          <a:p>
            <a:pPr marL="800100" lvl="1" indent="-342900">
              <a:buFont typeface="Wingdings" panose="05000000000000000000" pitchFamily="2" charset="2"/>
              <a:buChar char="Ø"/>
            </a:pPr>
            <a:r>
              <a:rPr lang="pt-BR" sz="2000" dirty="0" smtClean="0"/>
              <a:t>Identificação dos </a:t>
            </a:r>
            <a:r>
              <a:rPr lang="pt-BR" sz="2000" dirty="0" err="1" smtClean="0"/>
              <a:t>prescritores</a:t>
            </a:r>
            <a:r>
              <a:rPr lang="pt-BR" sz="2000" dirty="0" smtClean="0"/>
              <a:t> e associações de pacientes; </a:t>
            </a:r>
          </a:p>
          <a:p>
            <a:pPr marL="800100" lvl="1" indent="-342900">
              <a:buFont typeface="Wingdings" panose="05000000000000000000" pitchFamily="2" charset="2"/>
              <a:buChar char="Ø"/>
            </a:pPr>
            <a:endParaRPr lang="pt-BR" sz="2000" dirty="0"/>
          </a:p>
          <a:p>
            <a:pPr marL="342900" indent="-342900">
              <a:buFont typeface="Wingdings" panose="05000000000000000000" pitchFamily="2" charset="2"/>
              <a:buChar char="Ø"/>
            </a:pPr>
            <a:r>
              <a:rPr lang="pt-BR" sz="2000" u="sng" dirty="0" smtClean="0"/>
              <a:t>Formação de rede com os atores chaves  - Suporte para incorporação da tecnologia, a partir do cenário construído na primeira etapa.</a:t>
            </a:r>
          </a:p>
          <a:p>
            <a:pPr marL="800100" lvl="1" indent="-342900">
              <a:buFont typeface="Wingdings" panose="05000000000000000000" pitchFamily="2" charset="2"/>
              <a:buChar char="Ø"/>
            </a:pPr>
            <a:endParaRPr lang="pt-BR" sz="2000" dirty="0"/>
          </a:p>
        </p:txBody>
      </p:sp>
    </p:spTree>
    <p:extLst>
      <p:ext uri="{BB962C8B-B14F-4D97-AF65-F5344CB8AC3E}">
        <p14:creationId xmlns:p14="http://schemas.microsoft.com/office/powerpoint/2010/main" val="2256175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683568" y="311171"/>
            <a:ext cx="6048672" cy="584775"/>
          </a:xfrm>
          <a:prstGeom prst="rect">
            <a:avLst/>
          </a:prstGeom>
          <a:noFill/>
        </p:spPr>
        <p:txBody>
          <a:bodyPr wrap="square" rtlCol="0">
            <a:spAutoFit/>
          </a:bodyPr>
          <a:lstStyle/>
          <a:p>
            <a:r>
              <a:rPr lang="pt-BR" sz="3200" b="1" dirty="0" smtClean="0"/>
              <a:t>RESULTADOS E DISCUSSÃO</a:t>
            </a:r>
            <a:endParaRPr lang="pt-BR" b="1" dirty="0"/>
          </a:p>
        </p:txBody>
      </p:sp>
      <p:sp>
        <p:nvSpPr>
          <p:cNvPr id="2" name="CaixaDeTexto 1"/>
          <p:cNvSpPr txBox="1"/>
          <p:nvPr/>
        </p:nvSpPr>
        <p:spPr>
          <a:xfrm>
            <a:off x="281467" y="1916832"/>
            <a:ext cx="1728192" cy="923330"/>
          </a:xfrm>
          <a:prstGeom prst="rect">
            <a:avLst/>
          </a:prstGeom>
          <a:noFill/>
        </p:spPr>
        <p:txBody>
          <a:bodyPr wrap="square" rtlCol="0">
            <a:spAutoFit/>
          </a:bodyPr>
          <a:lstStyle/>
          <a:p>
            <a:r>
              <a:rPr lang="pt-BR" b="1" dirty="0" smtClean="0"/>
              <a:t>1º etapa: </a:t>
            </a:r>
            <a:r>
              <a:rPr lang="pt-BR" dirty="0" smtClean="0"/>
              <a:t>Mapeamento do cenário</a:t>
            </a:r>
            <a:endParaRPr lang="pt-BR" dirty="0"/>
          </a:p>
        </p:txBody>
      </p:sp>
      <p:sp>
        <p:nvSpPr>
          <p:cNvPr id="3" name="Seta para a direita 2"/>
          <p:cNvSpPr/>
          <p:nvPr/>
        </p:nvSpPr>
        <p:spPr>
          <a:xfrm>
            <a:off x="1835696" y="2203324"/>
            <a:ext cx="792088"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a:off x="2699792" y="1268760"/>
            <a:ext cx="3528392" cy="2585323"/>
          </a:xfrm>
          <a:prstGeom prst="rect">
            <a:avLst/>
          </a:prstGeom>
          <a:noFill/>
        </p:spPr>
        <p:txBody>
          <a:bodyPr wrap="square" rtlCol="0">
            <a:spAutoFit/>
          </a:bodyPr>
          <a:lstStyle/>
          <a:p>
            <a:r>
              <a:rPr lang="pt-BR" b="1" u="sng" dirty="0" smtClean="0"/>
              <a:t>Resultados 1º etapa:</a:t>
            </a:r>
          </a:p>
          <a:p>
            <a:r>
              <a:rPr lang="pt-BR" dirty="0" smtClean="0"/>
              <a:t>1) Construção de base de argumentação técnica e científica;</a:t>
            </a:r>
          </a:p>
          <a:p>
            <a:r>
              <a:rPr lang="pt-BR" dirty="0" smtClean="0"/>
              <a:t>2) Identificação dos atores chaves envolvidos com o produto objeto da PDP.</a:t>
            </a:r>
          </a:p>
          <a:p>
            <a:r>
              <a:rPr lang="pt-BR" dirty="0" smtClean="0"/>
              <a:t>3) Identificação dos principais </a:t>
            </a:r>
            <a:r>
              <a:rPr lang="pt-BR" dirty="0" err="1" smtClean="0"/>
              <a:t>prescritores</a:t>
            </a:r>
            <a:r>
              <a:rPr lang="pt-BR" dirty="0" smtClean="0"/>
              <a:t> e centros de referência.</a:t>
            </a:r>
            <a:endParaRPr lang="pt-BR" dirty="0"/>
          </a:p>
        </p:txBody>
      </p:sp>
      <p:sp>
        <p:nvSpPr>
          <p:cNvPr id="7" name="Seta para a direita 6"/>
          <p:cNvSpPr/>
          <p:nvPr/>
        </p:nvSpPr>
        <p:spPr>
          <a:xfrm>
            <a:off x="6084167" y="2304948"/>
            <a:ext cx="792088"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a:off x="7092280" y="1833991"/>
            <a:ext cx="1728192" cy="923330"/>
          </a:xfrm>
          <a:prstGeom prst="rect">
            <a:avLst/>
          </a:prstGeom>
          <a:noFill/>
        </p:spPr>
        <p:txBody>
          <a:bodyPr wrap="square" rtlCol="0">
            <a:spAutoFit/>
          </a:bodyPr>
          <a:lstStyle/>
          <a:p>
            <a:r>
              <a:rPr lang="pt-BR" b="1" dirty="0"/>
              <a:t>2</a:t>
            </a:r>
            <a:r>
              <a:rPr lang="pt-BR" b="1" dirty="0" smtClean="0"/>
              <a:t>º etapa: </a:t>
            </a:r>
            <a:r>
              <a:rPr lang="pt-BR" dirty="0" smtClean="0"/>
              <a:t>Formação de redes</a:t>
            </a:r>
            <a:endParaRPr lang="pt-BR" dirty="0"/>
          </a:p>
        </p:txBody>
      </p:sp>
      <p:sp>
        <p:nvSpPr>
          <p:cNvPr id="10" name="Seta dobrada 9"/>
          <p:cNvSpPr/>
          <p:nvPr/>
        </p:nvSpPr>
        <p:spPr>
          <a:xfrm rot="10800000">
            <a:off x="6364736" y="3139428"/>
            <a:ext cx="1656184" cy="2089772"/>
          </a:xfrm>
          <a:prstGeom prst="bentArrow">
            <a:avLst>
              <a:gd name="adj1" fmla="val 13225"/>
              <a:gd name="adj2" fmla="val 18647"/>
              <a:gd name="adj3" fmla="val 31777"/>
              <a:gd name="adj4" fmla="val 271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1" name="CaixaDeTexto 10"/>
          <p:cNvSpPr txBox="1"/>
          <p:nvPr/>
        </p:nvSpPr>
        <p:spPr>
          <a:xfrm>
            <a:off x="179512" y="4221088"/>
            <a:ext cx="6048672" cy="2308324"/>
          </a:xfrm>
          <a:prstGeom prst="rect">
            <a:avLst/>
          </a:prstGeom>
          <a:noFill/>
        </p:spPr>
        <p:txBody>
          <a:bodyPr wrap="square" rtlCol="0">
            <a:spAutoFit/>
          </a:bodyPr>
          <a:lstStyle/>
          <a:p>
            <a:r>
              <a:rPr lang="pt-BR" b="1" u="sng" dirty="0"/>
              <a:t>Resultados </a:t>
            </a:r>
            <a:r>
              <a:rPr lang="pt-BR" b="1" u="sng" dirty="0" smtClean="0"/>
              <a:t>2º </a:t>
            </a:r>
            <a:r>
              <a:rPr lang="pt-BR" b="1" u="sng" dirty="0"/>
              <a:t>etapa:</a:t>
            </a:r>
          </a:p>
          <a:p>
            <a:pPr marL="285750" indent="-285750">
              <a:buFont typeface="Wingdings" panose="05000000000000000000" pitchFamily="2" charset="2"/>
              <a:buChar char="Ø"/>
            </a:pPr>
            <a:r>
              <a:rPr lang="pt-BR" dirty="0" smtClean="0"/>
              <a:t>Fluxo de informação constante sobre a segurança e eficácia do produto na prática clínica;</a:t>
            </a:r>
          </a:p>
          <a:p>
            <a:pPr marL="285750" indent="-285750">
              <a:buFont typeface="Wingdings" panose="05000000000000000000" pitchFamily="2" charset="2"/>
              <a:buChar char="Ø"/>
            </a:pPr>
            <a:r>
              <a:rPr lang="pt-BR" dirty="0" smtClean="0"/>
              <a:t>Conscientização dos </a:t>
            </a:r>
            <a:r>
              <a:rPr lang="pt-BR" dirty="0" smtClean="0"/>
              <a:t>atores chaves sobre a importância da política de PDP para o estado;</a:t>
            </a:r>
          </a:p>
          <a:p>
            <a:pPr marL="285750" indent="-285750">
              <a:buFont typeface="Wingdings" panose="05000000000000000000" pitchFamily="2" charset="2"/>
              <a:buChar char="Ø"/>
            </a:pPr>
            <a:r>
              <a:rPr lang="pt-BR" dirty="0" smtClean="0"/>
              <a:t>Otimização da </a:t>
            </a:r>
            <a:r>
              <a:rPr lang="pt-BR" dirty="0" smtClean="0"/>
              <a:t>prescrição e aquisição do produto pelos usuários do SUS;</a:t>
            </a:r>
          </a:p>
          <a:p>
            <a:pPr marL="285750" indent="-285750">
              <a:buFont typeface="Wingdings" panose="05000000000000000000" pitchFamily="2" charset="2"/>
              <a:buChar char="Ø"/>
            </a:pPr>
            <a:r>
              <a:rPr lang="pt-BR" dirty="0" smtClean="0"/>
              <a:t>Promoção da atenção integral.</a:t>
            </a:r>
            <a:endParaRPr lang="pt-BR" dirty="0"/>
          </a:p>
        </p:txBody>
      </p:sp>
      <p:sp>
        <p:nvSpPr>
          <p:cNvPr id="12" name="Retângulo 11"/>
          <p:cNvSpPr/>
          <p:nvPr/>
        </p:nvSpPr>
        <p:spPr>
          <a:xfrm>
            <a:off x="7020272" y="1771276"/>
            <a:ext cx="1512168" cy="1152128"/>
          </a:xfrm>
          <a:prstGeom prst="rect">
            <a:avLst/>
          </a:prstGeom>
          <a:solidFill>
            <a:srgbClr val="558ED5">
              <a:alpha val="3098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p:cNvSpPr/>
          <p:nvPr/>
        </p:nvSpPr>
        <p:spPr>
          <a:xfrm>
            <a:off x="251520" y="1843284"/>
            <a:ext cx="1512168" cy="1152128"/>
          </a:xfrm>
          <a:prstGeom prst="rect">
            <a:avLst/>
          </a:prstGeom>
          <a:solidFill>
            <a:srgbClr val="558ED5">
              <a:alpha val="3098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p:cNvSpPr/>
          <p:nvPr/>
        </p:nvSpPr>
        <p:spPr>
          <a:xfrm>
            <a:off x="2699792" y="1267220"/>
            <a:ext cx="3312368" cy="2585323"/>
          </a:xfrm>
          <a:prstGeom prst="rect">
            <a:avLst/>
          </a:prstGeom>
          <a:solidFill>
            <a:srgbClr val="FF0000">
              <a:alpha val="2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p:cNvSpPr/>
          <p:nvPr/>
        </p:nvSpPr>
        <p:spPr>
          <a:xfrm>
            <a:off x="139776" y="4205027"/>
            <a:ext cx="6048672" cy="2380533"/>
          </a:xfrm>
          <a:prstGeom prst="rect">
            <a:avLst/>
          </a:prstGeom>
          <a:solidFill>
            <a:srgbClr val="FF0000">
              <a:alpha val="2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979118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251520" y="2204864"/>
            <a:ext cx="8640960" cy="2246769"/>
          </a:xfrm>
          <a:prstGeom prst="rect">
            <a:avLst/>
          </a:prstGeom>
          <a:noFill/>
        </p:spPr>
        <p:txBody>
          <a:bodyPr wrap="square" rtlCol="0">
            <a:spAutoFit/>
          </a:bodyPr>
          <a:lstStyle/>
          <a:p>
            <a:pPr marL="342900" indent="-342900">
              <a:buFont typeface="Wingdings" panose="05000000000000000000" pitchFamily="2" charset="2"/>
              <a:buChar char="Ø"/>
            </a:pPr>
            <a:r>
              <a:rPr lang="pt-BR" sz="2000" dirty="0" smtClean="0"/>
              <a:t>Confiança estabelecida entre médico, paciente e </a:t>
            </a:r>
            <a:r>
              <a:rPr lang="pt-BR" sz="2000" dirty="0" smtClean="0"/>
              <a:t>instituição pública;</a:t>
            </a:r>
            <a:endParaRPr lang="pt-BR" sz="2000" dirty="0" smtClean="0"/>
          </a:p>
          <a:p>
            <a:pPr marL="342900" indent="-342900">
              <a:buFont typeface="Wingdings" panose="05000000000000000000" pitchFamily="2" charset="2"/>
              <a:buChar char="Ø"/>
            </a:pPr>
            <a:endParaRPr lang="pt-BR" sz="2000" dirty="0"/>
          </a:p>
          <a:p>
            <a:pPr marL="342900" indent="-342900">
              <a:buFont typeface="Wingdings" panose="05000000000000000000" pitchFamily="2" charset="2"/>
              <a:buChar char="Ø"/>
            </a:pPr>
            <a:r>
              <a:rPr lang="pt-BR" sz="2000" dirty="0" smtClean="0"/>
              <a:t>Disponibilidade de procedimentos para a atenção integral dos usuários do SUS;</a:t>
            </a:r>
          </a:p>
          <a:p>
            <a:pPr marL="342900" indent="-342900">
              <a:buFont typeface="Wingdings" panose="05000000000000000000" pitchFamily="2" charset="2"/>
              <a:buChar char="Ø"/>
            </a:pPr>
            <a:endParaRPr lang="pt-BR" sz="2000" dirty="0" smtClean="0"/>
          </a:p>
          <a:p>
            <a:pPr marL="342900" indent="-342900">
              <a:buFont typeface="Wingdings" panose="05000000000000000000" pitchFamily="2" charset="2"/>
              <a:buChar char="Ø"/>
            </a:pPr>
            <a:r>
              <a:rPr lang="pt-BR" sz="2000" dirty="0" smtClean="0"/>
              <a:t>Programas de suporte aos pacientes.</a:t>
            </a:r>
            <a:endParaRPr lang="pt-BR" sz="2000" dirty="0"/>
          </a:p>
          <a:p>
            <a:pPr marL="342900" indent="-342900">
              <a:buFont typeface="Wingdings" panose="05000000000000000000" pitchFamily="2" charset="2"/>
              <a:buChar char="Ø"/>
            </a:pPr>
            <a:endParaRPr lang="pt-BR" sz="2000" dirty="0"/>
          </a:p>
        </p:txBody>
      </p:sp>
      <p:sp>
        <p:nvSpPr>
          <p:cNvPr id="6" name="CaixaDeTexto 5"/>
          <p:cNvSpPr txBox="1"/>
          <p:nvPr/>
        </p:nvSpPr>
        <p:spPr>
          <a:xfrm>
            <a:off x="611560" y="764704"/>
            <a:ext cx="7920880" cy="830997"/>
          </a:xfrm>
          <a:prstGeom prst="rect">
            <a:avLst/>
          </a:prstGeom>
          <a:noFill/>
        </p:spPr>
        <p:txBody>
          <a:bodyPr wrap="square" rtlCol="0">
            <a:spAutoFit/>
          </a:bodyPr>
          <a:lstStyle/>
          <a:p>
            <a:r>
              <a:rPr lang="pt-BR" sz="2400" b="1" dirty="0" smtClean="0"/>
              <a:t>Considerações de variáveis importantes para o acesso sustentável ao produto, objeto de PDP, pelos usuários do SUS</a:t>
            </a:r>
            <a:endParaRPr lang="pt-BR" sz="2400" b="1" dirty="0"/>
          </a:p>
        </p:txBody>
      </p:sp>
    </p:spTree>
    <p:extLst>
      <p:ext uri="{BB962C8B-B14F-4D97-AF65-F5344CB8AC3E}">
        <p14:creationId xmlns:p14="http://schemas.microsoft.com/office/powerpoint/2010/main" val="3755843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899592" y="692696"/>
            <a:ext cx="6048672" cy="584775"/>
          </a:xfrm>
          <a:prstGeom prst="rect">
            <a:avLst/>
          </a:prstGeom>
          <a:noFill/>
        </p:spPr>
        <p:txBody>
          <a:bodyPr wrap="square" rtlCol="0">
            <a:spAutoFit/>
          </a:bodyPr>
          <a:lstStyle/>
          <a:p>
            <a:r>
              <a:rPr lang="pt-BR" sz="3200" b="1" dirty="0" smtClean="0"/>
              <a:t>CONCLUSÃO</a:t>
            </a:r>
            <a:endParaRPr lang="pt-BR" b="1" dirty="0"/>
          </a:p>
        </p:txBody>
      </p:sp>
      <p:sp>
        <p:nvSpPr>
          <p:cNvPr id="5" name="CaixaDeTexto 4"/>
          <p:cNvSpPr txBox="1"/>
          <p:nvPr/>
        </p:nvSpPr>
        <p:spPr>
          <a:xfrm>
            <a:off x="251520" y="1844824"/>
            <a:ext cx="8640960" cy="3477875"/>
          </a:xfrm>
          <a:prstGeom prst="rect">
            <a:avLst/>
          </a:prstGeom>
          <a:noFill/>
        </p:spPr>
        <p:txBody>
          <a:bodyPr wrap="square" rtlCol="0">
            <a:spAutoFit/>
          </a:bodyPr>
          <a:lstStyle/>
          <a:p>
            <a:pPr marL="342900" indent="-342900">
              <a:buFont typeface="Wingdings" panose="05000000000000000000" pitchFamily="2" charset="2"/>
              <a:buChar char="Ø"/>
            </a:pPr>
            <a:r>
              <a:rPr lang="pt-BR" sz="2000" dirty="0" smtClean="0"/>
              <a:t>O cumprimento das políticas de PDP, por si só, não garante a incorporação da tecnologia por laboratórios públicos, principalmente no que diz respeito aos produtos </a:t>
            </a:r>
            <a:r>
              <a:rPr lang="pt-BR" sz="2000" dirty="0" err="1" smtClean="0"/>
              <a:t>biofarmacêuticos</a:t>
            </a:r>
            <a:r>
              <a:rPr lang="pt-BR" sz="2000" dirty="0" smtClean="0"/>
              <a:t>.</a:t>
            </a:r>
          </a:p>
          <a:p>
            <a:pPr marL="342900" indent="-342900">
              <a:buFont typeface="Wingdings" panose="05000000000000000000" pitchFamily="2" charset="2"/>
              <a:buChar char="Ø"/>
            </a:pPr>
            <a:endParaRPr lang="pt-BR" sz="2000" dirty="0"/>
          </a:p>
          <a:p>
            <a:pPr marL="342900" indent="-342900">
              <a:buFont typeface="Wingdings" panose="05000000000000000000" pitchFamily="2" charset="2"/>
              <a:buChar char="Ø"/>
            </a:pPr>
            <a:r>
              <a:rPr lang="pt-BR" sz="2000" dirty="0"/>
              <a:t>A lógica do provimento de acesso sustentável destes insumos estratégicos aos usuários do SUS, </a:t>
            </a:r>
            <a:r>
              <a:rPr lang="pt-BR" sz="2000" dirty="0" smtClean="0"/>
              <a:t>deve considerar além das políticas de PDP as seguintes ações:</a:t>
            </a:r>
          </a:p>
          <a:p>
            <a:pPr marL="800100" lvl="1" indent="-342900">
              <a:buFont typeface="Wingdings" panose="05000000000000000000" pitchFamily="2" charset="2"/>
              <a:buChar char="Ø"/>
            </a:pPr>
            <a:r>
              <a:rPr lang="pt-BR" sz="2000" dirty="0" smtClean="0"/>
              <a:t>Ações conjuntas </a:t>
            </a:r>
            <a:r>
              <a:rPr lang="pt-BR" sz="2000" dirty="0"/>
              <a:t>do MS e das Secretarias Estaduais </a:t>
            </a:r>
            <a:r>
              <a:rPr lang="pt-BR" sz="2000" dirty="0" smtClean="0"/>
              <a:t>de Saúde;</a:t>
            </a:r>
          </a:p>
          <a:p>
            <a:pPr marL="800100" lvl="1" indent="-342900">
              <a:buFont typeface="Wingdings" panose="05000000000000000000" pitchFamily="2" charset="2"/>
              <a:buChar char="Ø"/>
            </a:pPr>
            <a:r>
              <a:rPr lang="pt-BR" sz="2000" dirty="0" smtClean="0"/>
              <a:t>Formação </a:t>
            </a:r>
            <a:r>
              <a:rPr lang="pt-BR" sz="2000" dirty="0"/>
              <a:t>de </a:t>
            </a:r>
            <a:r>
              <a:rPr lang="pt-BR" sz="2000" dirty="0" smtClean="0"/>
              <a:t>redes de médicos </a:t>
            </a:r>
            <a:r>
              <a:rPr lang="pt-BR" sz="2000" dirty="0" err="1" smtClean="0"/>
              <a:t>prescritores</a:t>
            </a:r>
            <a:r>
              <a:rPr lang="pt-BR" sz="2000" dirty="0" smtClean="0"/>
              <a:t> e;</a:t>
            </a:r>
          </a:p>
          <a:p>
            <a:pPr marL="800100" lvl="1" indent="-342900">
              <a:buFont typeface="Wingdings" panose="05000000000000000000" pitchFamily="2" charset="2"/>
              <a:buChar char="Ø"/>
            </a:pPr>
            <a:r>
              <a:rPr lang="pt-BR" sz="2000" dirty="0" smtClean="0"/>
              <a:t>Fortalecimento </a:t>
            </a:r>
            <a:r>
              <a:rPr lang="pt-BR" sz="2000" dirty="0"/>
              <a:t>da imagem institucional </a:t>
            </a:r>
            <a:r>
              <a:rPr lang="pt-BR" sz="2000" dirty="0" smtClean="0"/>
              <a:t>do laboratório público </a:t>
            </a:r>
            <a:r>
              <a:rPr lang="pt-BR" sz="2000" dirty="0"/>
              <a:t>para a população brasileira</a:t>
            </a:r>
            <a:r>
              <a:rPr lang="pt-BR" sz="2000" dirty="0" smtClean="0"/>
              <a:t>.</a:t>
            </a:r>
            <a:endParaRPr lang="pt-BR" sz="2000" dirty="0"/>
          </a:p>
        </p:txBody>
      </p:sp>
    </p:spTree>
    <p:extLst>
      <p:ext uri="{BB962C8B-B14F-4D97-AF65-F5344CB8AC3E}">
        <p14:creationId xmlns:p14="http://schemas.microsoft.com/office/powerpoint/2010/main" val="3350054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0" y="0"/>
            <a:ext cx="9144000" cy="6858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Elipse 3"/>
          <p:cNvSpPr/>
          <p:nvPr/>
        </p:nvSpPr>
        <p:spPr>
          <a:xfrm>
            <a:off x="2735796" y="1628800"/>
            <a:ext cx="3672408" cy="3600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p:cNvSpPr txBox="1"/>
          <p:nvPr/>
        </p:nvSpPr>
        <p:spPr>
          <a:xfrm>
            <a:off x="2267744" y="2636912"/>
            <a:ext cx="4680520" cy="1815882"/>
          </a:xfrm>
          <a:prstGeom prst="rect">
            <a:avLst/>
          </a:prstGeom>
          <a:noFill/>
        </p:spPr>
        <p:txBody>
          <a:bodyPr wrap="square" rtlCol="0">
            <a:spAutoFit/>
          </a:bodyPr>
          <a:lstStyle/>
          <a:p>
            <a:pPr algn="ctr"/>
            <a:r>
              <a:rPr lang="pt-BR" sz="4400" b="1" dirty="0" smtClean="0">
                <a:latin typeface="+mj-lt"/>
              </a:rPr>
              <a:t>Obrigado</a:t>
            </a:r>
          </a:p>
          <a:p>
            <a:pPr algn="ctr"/>
            <a:r>
              <a:rPr lang="pt-BR" sz="2400" dirty="0">
                <a:latin typeface="+mj-lt"/>
              </a:rPr>
              <a:t>h</a:t>
            </a:r>
            <a:r>
              <a:rPr lang="pt-BR" sz="2400" dirty="0" smtClean="0">
                <a:latin typeface="+mj-lt"/>
              </a:rPr>
              <a:t>ugo.defendi@bio.fiocruz.br</a:t>
            </a:r>
          </a:p>
          <a:p>
            <a:pPr algn="ctr"/>
            <a:endParaRPr lang="pt-BR" sz="4400" b="1" dirty="0"/>
          </a:p>
        </p:txBody>
      </p:sp>
      <p:pic>
        <p:nvPicPr>
          <p:cNvPr id="8" name="Imagem 7"/>
          <p:cNvPicPr>
            <a:picLocks noChangeAspect="1"/>
          </p:cNvPicPr>
          <p:nvPr/>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2702733" y="5733256"/>
            <a:ext cx="4093464" cy="524256"/>
          </a:xfrm>
          <a:prstGeom prst="rect">
            <a:avLst/>
          </a:prstGeom>
        </p:spPr>
      </p:pic>
    </p:spTree>
    <p:extLst>
      <p:ext uri="{BB962C8B-B14F-4D97-AF65-F5344CB8AC3E}">
        <p14:creationId xmlns:p14="http://schemas.microsoft.com/office/powerpoint/2010/main" val="6463835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16429</TotalTime>
  <Words>1032</Words>
  <Application>Microsoft Office PowerPoint</Application>
  <PresentationFormat>Apresentação na tela (4:3)</PresentationFormat>
  <Paragraphs>115</Paragraphs>
  <Slides>13</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13</vt:i4>
      </vt:variant>
    </vt:vector>
  </HeadingPairs>
  <TitlesOfParts>
    <vt:vector size="18" baseType="lpstr">
      <vt:lpstr>Arial</vt:lpstr>
      <vt:lpstr>Calibri</vt:lpstr>
      <vt:lpstr>Tahoma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Fiocruz</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Danielle Guedes</dc:creator>
  <cp:lastModifiedBy>Hugo Defendi</cp:lastModifiedBy>
  <cp:revision>753</cp:revision>
  <cp:lastPrinted>2016-08-01T20:24:52Z</cp:lastPrinted>
  <dcterms:created xsi:type="dcterms:W3CDTF">2014-02-25T18:54:28Z</dcterms:created>
  <dcterms:modified xsi:type="dcterms:W3CDTF">2016-08-02T02:46:54Z</dcterms:modified>
</cp:coreProperties>
</file>