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</p:sldMasterIdLst>
  <p:notesMasterIdLst>
    <p:notesMasterId r:id="rId29"/>
  </p:notesMasterIdLst>
  <p:sldIdLst>
    <p:sldId id="256" r:id="rId3"/>
    <p:sldId id="276" r:id="rId4"/>
    <p:sldId id="268" r:id="rId5"/>
    <p:sldId id="270" r:id="rId6"/>
    <p:sldId id="297" r:id="rId7"/>
    <p:sldId id="282" r:id="rId8"/>
    <p:sldId id="261" r:id="rId9"/>
    <p:sldId id="295" r:id="rId10"/>
    <p:sldId id="262" r:id="rId11"/>
    <p:sldId id="300" r:id="rId12"/>
    <p:sldId id="293" r:id="rId13"/>
    <p:sldId id="302" r:id="rId14"/>
    <p:sldId id="314" r:id="rId15"/>
    <p:sldId id="315" r:id="rId16"/>
    <p:sldId id="316" r:id="rId17"/>
    <p:sldId id="294" r:id="rId18"/>
    <p:sldId id="305" r:id="rId19"/>
    <p:sldId id="306" r:id="rId20"/>
    <p:sldId id="307" r:id="rId21"/>
    <p:sldId id="308" r:id="rId22"/>
    <p:sldId id="310" r:id="rId23"/>
    <p:sldId id="311" r:id="rId24"/>
    <p:sldId id="317" r:id="rId25"/>
    <p:sldId id="312" r:id="rId26"/>
    <p:sldId id="313" r:id="rId27"/>
    <p:sldId id="296" r:id="rId2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16" y="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60F959-D017-46E7-A55E-6943B22F5F0F}" type="datetimeFigureOut">
              <a:rPr lang="en-US" smtClean="0"/>
              <a:pPr/>
              <a:t>8/1/2016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BB2722-BC6E-44DC-BDDA-324C4661962C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igurações</a:t>
            </a:r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B2722-BC6E-44DC-BDDA-324C4661962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igurações</a:t>
            </a:r>
            <a:endParaRPr kumimoji="0" lang="en-US" sz="2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B2722-BC6E-44DC-BDDA-324C4661962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B2722-BC6E-44DC-BDDA-324C4661962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CD6E5-62CD-448D-8E7B-34A1D2272ECB}" type="datetimeFigureOut">
              <a:rPr lang="en-US" smtClean="0"/>
              <a:pPr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BDF47-E452-4F70-92C3-3E78E26ECE6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60712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CD6E5-62CD-448D-8E7B-34A1D2272ECB}" type="datetimeFigureOut">
              <a:rPr lang="en-US" smtClean="0"/>
              <a:pPr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BDF47-E452-4F70-92C3-3E78E26ECE6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8606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CD6E5-62CD-448D-8E7B-34A1D2272ECB}" type="datetimeFigureOut">
              <a:rPr lang="en-US" smtClean="0"/>
              <a:pPr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BDF47-E452-4F70-92C3-3E78E26ECE6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0207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CD6E5-62CD-448D-8E7B-34A1D2272ECB}" type="datetimeFigureOut">
              <a:rPr lang="en-US" smtClean="0"/>
              <a:pPr/>
              <a:t>8/1/2016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BDF47-E452-4F70-92C3-3E78E26ECE6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5175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CD6E5-62CD-448D-8E7B-34A1D2272ECB}" type="datetimeFigureOut">
              <a:rPr lang="en-US" smtClean="0"/>
              <a:pPr/>
              <a:t>8/1/2016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BDF47-E452-4F70-92C3-3E78E26ECE6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2732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CD6E5-62CD-448D-8E7B-34A1D2272ECB}" type="datetimeFigureOut">
              <a:rPr lang="en-US" smtClean="0"/>
              <a:pPr/>
              <a:t>8/1/2016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BDF47-E452-4F70-92C3-3E78E26ECE6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2530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CD6E5-62CD-448D-8E7B-34A1D2272ECB}" type="datetimeFigureOut">
              <a:rPr lang="en-US" smtClean="0"/>
              <a:pPr/>
              <a:t>8/1/2016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BDF47-E452-4F70-92C3-3E78E26ECE6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4559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CD6E5-62CD-448D-8E7B-34A1D2272ECB}" type="datetimeFigureOut">
              <a:rPr lang="en-US" smtClean="0"/>
              <a:pPr/>
              <a:t>8/1/2016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BDF47-E452-4F70-92C3-3E78E26ECE6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7272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CD6E5-62CD-448D-8E7B-34A1D2272ECB}" type="datetimeFigureOut">
              <a:rPr lang="en-US" smtClean="0"/>
              <a:pPr/>
              <a:t>8/1/2016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BDF47-E452-4F70-92C3-3E78E26ECE6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0042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CD6E5-62CD-448D-8E7B-34A1D2272ECB}" type="datetimeFigureOut">
              <a:rPr lang="en-US" smtClean="0"/>
              <a:pPr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BDF47-E452-4F70-92C3-3E78E26ECE6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7746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CD6E5-62CD-448D-8E7B-34A1D2272ECB}" type="datetimeFigureOut">
              <a:rPr lang="en-US" smtClean="0"/>
              <a:pPr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BDF47-E452-4F70-92C3-3E78E26ECE6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39664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211CD6E5-62CD-448D-8E7B-34A1D2272ECB}" type="datetimeFigureOut">
              <a:rPr lang="en-US" smtClean="0"/>
              <a:pPr/>
              <a:t>8/1/2016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5DABDF47-E452-4F70-92C3-3E78E26ECE6D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CD6E5-62CD-448D-8E7B-34A1D2272ECB}" type="datetimeFigureOut">
              <a:rPr lang="en-US" smtClean="0"/>
              <a:pPr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BDF47-E452-4F70-92C3-3E78E26ECE6D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CD6E5-62CD-448D-8E7B-34A1D2272ECB}" type="datetimeFigureOut">
              <a:rPr lang="en-US" smtClean="0"/>
              <a:pPr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BDF47-E452-4F70-92C3-3E78E26ECE6D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CD6E5-62CD-448D-8E7B-34A1D2272ECB}" type="datetimeFigureOut">
              <a:rPr lang="en-US" smtClean="0"/>
              <a:pPr/>
              <a:t>8/1/2016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BDF47-E452-4F70-92C3-3E78E26ECE6D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11CD6E5-62CD-448D-8E7B-34A1D2272ECB}" type="datetimeFigureOut">
              <a:rPr lang="en-US" smtClean="0"/>
              <a:pPr/>
              <a:t>8/1/2016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DABDF47-E452-4F70-92C3-3E78E26ECE6D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211CD6E5-62CD-448D-8E7B-34A1D2272ECB}" type="datetimeFigureOut">
              <a:rPr lang="en-US" smtClean="0"/>
              <a:pPr/>
              <a:t>8/1/2016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5DABDF47-E452-4F70-92C3-3E78E26ECE6D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CD6E5-62CD-448D-8E7B-34A1D2272ECB}" type="datetimeFigureOut">
              <a:rPr lang="en-US" smtClean="0"/>
              <a:pPr/>
              <a:t>8/1/2016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BDF47-E452-4F70-92C3-3E78E26ECE6D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CD6E5-62CD-448D-8E7B-34A1D2272ECB}" type="datetimeFigureOut">
              <a:rPr lang="en-US" smtClean="0"/>
              <a:pPr/>
              <a:t>8/1/2016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BDF47-E452-4F70-92C3-3E78E26ECE6D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CD6E5-62CD-448D-8E7B-34A1D2272ECB}" type="datetimeFigureOut">
              <a:rPr lang="en-US" smtClean="0"/>
              <a:pPr/>
              <a:t>8/1/2016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BDF47-E452-4F70-92C3-3E78E26ECE6D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CD6E5-62CD-448D-8E7B-34A1D2272ECB}" type="datetimeFigureOut">
              <a:rPr lang="en-US" smtClean="0"/>
              <a:pPr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BDF47-E452-4F70-92C3-3E78E26ECE6D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CD6E5-62CD-448D-8E7B-34A1D2272ECB}" type="datetimeFigureOut">
              <a:rPr lang="en-US" smtClean="0"/>
              <a:pPr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BDF47-E452-4F70-92C3-3E78E26ECE6D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CD6E5-62CD-448D-8E7B-34A1D2272ECB}" type="datetimeFigureOut">
              <a:rPr lang="en-US" smtClean="0"/>
              <a:pPr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BDF47-E452-4F70-92C3-3E78E26ECE6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7790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211CD6E5-62CD-448D-8E7B-34A1D2272ECB}" type="datetimeFigureOut">
              <a:rPr lang="en-US" smtClean="0"/>
              <a:pPr/>
              <a:t>8/1/2016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5DABDF47-E452-4F70-92C3-3E78E26ECE6D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nsmp.fr/~latour/article/090.html,2002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683568" y="-243408"/>
            <a:ext cx="8136904" cy="3816424"/>
          </a:xfrm>
        </p:spPr>
        <p:txBody>
          <a:bodyPr>
            <a:normAutofit fontScale="90000"/>
          </a:bodyPr>
          <a:lstStyle/>
          <a:p>
            <a:pPr algn="ctr"/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200" dirty="0" smtClean="0">
                <a:effectLst/>
                <a:latin typeface="Calibri" pitchFamily="34" charset="0"/>
              </a:rPr>
              <a:t/>
            </a:r>
            <a:br>
              <a:rPr lang="pt-BR" sz="3200" dirty="0" smtClean="0">
                <a:effectLst/>
                <a:latin typeface="Calibri" pitchFamily="34" charset="0"/>
              </a:rPr>
            </a:br>
            <a:r>
              <a:rPr lang="pt-BR" sz="3600" b="1" dirty="0" smtClean="0"/>
              <a:t>O apoiador local como ator estratégico na implementação do </a:t>
            </a:r>
            <a:r>
              <a:rPr lang="pt-BR" sz="3600" b="1" dirty="0" err="1" smtClean="0"/>
              <a:t>QualiSUS</a:t>
            </a:r>
            <a:r>
              <a:rPr lang="pt-BR" sz="3600" b="1" dirty="0" smtClean="0"/>
              <a:t> – Rede: engenheiros de conexão?</a:t>
            </a:r>
            <a:r>
              <a:rPr lang="pt-BR" sz="3600" dirty="0" smtClean="0"/>
              <a:t/>
            </a:r>
            <a:br>
              <a:rPr lang="pt-BR" sz="36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endParaRPr lang="en-US" sz="2000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971600" y="4293096"/>
            <a:ext cx="7363544" cy="1296144"/>
          </a:xfrm>
        </p:spPr>
        <p:txBody>
          <a:bodyPr>
            <a:normAutofit/>
          </a:bodyPr>
          <a:lstStyle/>
          <a:p>
            <a:pPr algn="ctr"/>
            <a:endParaRPr lang="pt-BR" sz="2000" dirty="0" smtClean="0"/>
          </a:p>
          <a:p>
            <a:pPr algn="ctr"/>
            <a:r>
              <a:rPr lang="pt-BR" dirty="0" smtClean="0"/>
              <a:t>Oliveira, EA; </a:t>
            </a:r>
            <a:r>
              <a:rPr lang="pt-BR" dirty="0" smtClean="0"/>
              <a:t>Santos</a:t>
            </a:r>
            <a:r>
              <a:rPr lang="pt-BR" dirty="0" smtClean="0"/>
              <a:t>, </a:t>
            </a:r>
            <a:r>
              <a:rPr lang="pt-BR" dirty="0" smtClean="0"/>
              <a:t>EM; Cardoso, GCP. Cruz, MM; Oliveira MM. </a:t>
            </a:r>
            <a:endParaRPr lang="pt-BR" dirty="0" smtClean="0"/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4328" y="5850666"/>
            <a:ext cx="952241" cy="7763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9308" y="5757530"/>
            <a:ext cx="640364" cy="8398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97901" y="5842992"/>
            <a:ext cx="2381250" cy="895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90344" y="1061864"/>
            <a:ext cx="7498080" cy="11430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O 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contexto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2708920"/>
            <a:ext cx="8218160" cy="4896544"/>
          </a:xfrm>
        </p:spPr>
        <p:txBody>
          <a:bodyPr>
            <a:normAutofit/>
          </a:bodyPr>
          <a:lstStyle/>
          <a:p>
            <a:pPr marL="82296" indent="0" algn="ctr">
              <a:buNone/>
            </a:pPr>
            <a:endParaRPr lang="pt-BR" sz="2000" dirty="0" smtClean="0"/>
          </a:p>
          <a:p>
            <a:pPr marL="82296" indent="0" algn="ctr">
              <a:buNone/>
            </a:pPr>
            <a:endParaRPr lang="pt-BR" sz="2000" dirty="0" smtClean="0"/>
          </a:p>
          <a:p>
            <a:pPr marL="82296" indent="0" algn="ctr">
              <a:buNone/>
            </a:pPr>
            <a:r>
              <a:rPr lang="pt-BR" sz="2000" dirty="0" smtClean="0"/>
              <a:t>No </a:t>
            </a:r>
            <a:r>
              <a:rPr lang="pt-BR" sz="2000" dirty="0" smtClean="0"/>
              <a:t>Brasil, </a:t>
            </a:r>
            <a:r>
              <a:rPr lang="pt-BR" sz="2000" b="1" dirty="0" smtClean="0"/>
              <a:t>as redes de atenção a saúde </a:t>
            </a:r>
            <a:r>
              <a:rPr lang="pt-BR" sz="2000" b="1" dirty="0" smtClean="0"/>
              <a:t>RAS </a:t>
            </a:r>
            <a:r>
              <a:rPr lang="pt-BR" sz="2000" dirty="0" smtClean="0"/>
              <a:t>foram </a:t>
            </a:r>
            <a:r>
              <a:rPr lang="pt-BR" sz="2000" dirty="0" smtClean="0"/>
              <a:t>adotadas como </a:t>
            </a:r>
            <a:r>
              <a:rPr lang="pt-BR" sz="2000" u="sng" dirty="0" smtClean="0"/>
              <a:t>arranjo organizativo </a:t>
            </a:r>
            <a:r>
              <a:rPr lang="pt-BR" sz="2000" dirty="0" smtClean="0"/>
              <a:t>do sistema único de saúde, como estratégias que articulam a </a:t>
            </a:r>
            <a:r>
              <a:rPr lang="pt-BR" sz="2000" u="sng" dirty="0" smtClean="0"/>
              <a:t>autonomia e a necessidade de interação </a:t>
            </a:r>
            <a:r>
              <a:rPr lang="pt-BR" sz="2000" dirty="0" smtClean="0"/>
              <a:t>entre os entes federados e ou serviços considerando as </a:t>
            </a:r>
            <a:r>
              <a:rPr lang="pt-BR" sz="2000" u="sng" dirty="0" smtClean="0"/>
              <a:t>singularidades dos contextos locais.  </a:t>
            </a:r>
            <a:endParaRPr lang="pt-BR" sz="2000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99592" y="773832"/>
            <a:ext cx="8034096" cy="114300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</a:rPr>
              <a:t>O 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</a:rPr>
              <a:t>QualiSUS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</a:rPr>
              <a:t>-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</a:rPr>
              <a:t>rede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</a:rPr>
              <a:t>: 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</a:rPr>
              <a:t>estratégia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</a:rPr>
              <a:t> de 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</a:rPr>
              <a:t>indução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</a:rPr>
              <a:t> de 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</a:rPr>
              <a:t>Redes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</a:rPr>
              <a:t> de 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</a:rPr>
              <a:t>Atenção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</a:rPr>
              <a:t> à 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</a:rPr>
              <a:t>Saúde</a:t>
            </a:r>
            <a:endParaRPr lang="en-US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2204864"/>
            <a:ext cx="8208912" cy="410445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BR" sz="2200" dirty="0" smtClean="0"/>
              <a:t>O </a:t>
            </a:r>
            <a:r>
              <a:rPr lang="pt-BR" sz="2200" dirty="0" smtClean="0"/>
              <a:t>projeto, uma iniciativa do Ministério da Saúde (MS) em cooperação com o Banco Mundial (BIRD), desenvolvida entre 2012 e 2014, surge para apoiar a </a:t>
            </a:r>
            <a:r>
              <a:rPr lang="pt-BR" sz="2200" b="1" dirty="0" smtClean="0"/>
              <a:t>organização de redes regionalizadas de atenção à saúde no </a:t>
            </a:r>
            <a:r>
              <a:rPr lang="pt-BR" sz="2200" b="1" dirty="0" smtClean="0"/>
              <a:t>Brasil;</a:t>
            </a:r>
            <a:endParaRPr lang="pt-BR" sz="2200" b="1" dirty="0" smtClean="0"/>
          </a:p>
          <a:p>
            <a:pPr algn="just">
              <a:buNone/>
            </a:pPr>
            <a:endParaRPr lang="pt-BR" sz="2200" dirty="0" smtClean="0"/>
          </a:p>
          <a:p>
            <a:pPr algn="just">
              <a:buFont typeface="Arial" pitchFamily="34" charset="0"/>
              <a:buChar char="•"/>
            </a:pPr>
            <a:r>
              <a:rPr lang="pt-BR" sz="2200" dirty="0" smtClean="0"/>
              <a:t>O Laboratório de Avaliação de Situações Endêmicas Regionais, da Escola Nacional de Saúde Pública (</a:t>
            </a:r>
            <a:r>
              <a:rPr lang="pt-BR" sz="2200" b="1" dirty="0" smtClean="0"/>
              <a:t>LASER/ENSP/FIOCRUZ</a:t>
            </a:r>
            <a:r>
              <a:rPr lang="pt-BR" sz="2200" dirty="0" smtClean="0"/>
              <a:t>) conduziu uma avaliação de implementação com foco no componente 1 do projeto </a:t>
            </a:r>
            <a:r>
              <a:rPr lang="pt-BR" sz="2200" dirty="0" smtClean="0"/>
              <a:t>QSR;</a:t>
            </a:r>
          </a:p>
          <a:p>
            <a:pPr algn="just">
              <a:buNone/>
            </a:pPr>
            <a:endParaRPr lang="pt-BR" sz="2200" dirty="0" smtClean="0"/>
          </a:p>
          <a:p>
            <a:pPr algn="just">
              <a:buFont typeface="Arial" pitchFamily="34" charset="0"/>
              <a:buChar char="•"/>
            </a:pPr>
            <a:r>
              <a:rPr lang="pt-BR" sz="2200" dirty="0" smtClean="0"/>
              <a:t>O componente 1 abrangeu </a:t>
            </a:r>
            <a:r>
              <a:rPr lang="pt-BR" sz="2200" b="1" dirty="0" smtClean="0"/>
              <a:t>quinze experiências </a:t>
            </a:r>
            <a:r>
              <a:rPr lang="pt-BR" sz="2200" b="1" dirty="0" smtClean="0"/>
              <a:t>em </a:t>
            </a:r>
            <a:r>
              <a:rPr lang="pt-BR" sz="2200" b="1" dirty="0" smtClean="0"/>
              <a:t>Regiões de Saúde</a:t>
            </a:r>
            <a:r>
              <a:rPr lang="pt-BR" sz="2200" dirty="0" smtClean="0"/>
              <a:t>, sendo dez vinculadas às regiões metropolitanas (RM), e cinco às regiões denominadas ‘Tipo’ </a:t>
            </a:r>
            <a:r>
              <a:rPr lang="pt-BR" sz="2200" dirty="0" smtClean="0"/>
              <a:t>(fronteira e interestaduais)</a:t>
            </a:r>
            <a:endParaRPr lang="pt-BR" sz="2200" dirty="0" smtClean="0"/>
          </a:p>
          <a:p>
            <a:endParaRPr lang="pt-BR" sz="2400" dirty="0" smtClean="0"/>
          </a:p>
          <a:p>
            <a:endParaRPr lang="pt-BR" sz="2400" i="1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2"/>
          <p:cNvPicPr/>
          <p:nvPr/>
        </p:nvPicPr>
        <p:blipFill rotWithShape="1">
          <a:blip r:embed="rId2" cstate="print"/>
          <a:srcRect l="2758" t="3604" r="2828" b="14876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6588224" y="0"/>
            <a:ext cx="2555776" cy="1196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Avaliando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a 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implementação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: a 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visibilidade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do 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apoiador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Uma </a:t>
            </a:r>
            <a:r>
              <a:rPr lang="pt-BR" dirty="0" smtClean="0"/>
              <a:t>equipe de </a:t>
            </a:r>
            <a:r>
              <a:rPr lang="pt-BR" b="1" dirty="0" smtClean="0"/>
              <a:t>15 apoiadores institucionais </a:t>
            </a:r>
            <a:r>
              <a:rPr lang="pt-BR" dirty="0" smtClean="0"/>
              <a:t>foi contratada para atuar especificamente no âmbito do </a:t>
            </a:r>
            <a:r>
              <a:rPr lang="pt-BR" dirty="0" err="1" smtClean="0"/>
              <a:t>QualiSUS-rede</a:t>
            </a:r>
            <a:r>
              <a:rPr lang="pt-BR" dirty="0" smtClean="0"/>
              <a:t>, com vistas a favorecer a implementação de suas ações. </a:t>
            </a:r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Durante </a:t>
            </a:r>
            <a:r>
              <a:rPr lang="pt-BR" dirty="0" smtClean="0"/>
              <a:t>a avaliação desenvolveu-se uma reflexão sobre </a:t>
            </a:r>
            <a:r>
              <a:rPr lang="pt-BR" b="1" dirty="0" smtClean="0"/>
              <a:t>o papel do apoiador no estabelecimento de conexões entre as partes envolvidas</a:t>
            </a:r>
            <a:r>
              <a:rPr lang="pt-BR" dirty="0" smtClean="0"/>
              <a:t> e os limites do exercício do apoio na ampliação da efetividade das práticas </a:t>
            </a:r>
            <a:r>
              <a:rPr lang="pt-BR" dirty="0" smtClean="0"/>
              <a:t>em saúde</a:t>
            </a:r>
            <a:r>
              <a:rPr lang="pt-BR" dirty="0" smtClean="0"/>
              <a:t>.</a:t>
            </a:r>
          </a:p>
          <a:p>
            <a:endParaRPr lang="pt-BR" dirty="0" smtClean="0"/>
          </a:p>
          <a:p>
            <a:endParaRPr lang="pt-BR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994718"/>
            <a:ext cx="8568952" cy="113813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O </a:t>
            </a:r>
            <a:r>
              <a:rPr lang="en-US" dirty="0" err="1" smtClean="0"/>
              <a:t>apoio</a:t>
            </a:r>
            <a:r>
              <a:rPr lang="en-US" dirty="0" smtClean="0"/>
              <a:t> </a:t>
            </a:r>
            <a:r>
              <a:rPr lang="en-US" dirty="0" err="1" smtClean="0"/>
              <a:t>institucional</a:t>
            </a:r>
            <a:r>
              <a:rPr lang="en-US" dirty="0" smtClean="0"/>
              <a:t> </a:t>
            </a:r>
            <a:r>
              <a:rPr lang="en-US" dirty="0" err="1" smtClean="0"/>
              <a:t>integrado</a:t>
            </a:r>
            <a:r>
              <a:rPr lang="en-US" dirty="0" smtClean="0"/>
              <a:t> 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2276872"/>
            <a:ext cx="8218160" cy="4104456"/>
          </a:xfrm>
        </p:spPr>
        <p:txBody>
          <a:bodyPr>
            <a:normAutofit fontScale="85000" lnSpcReduction="10000"/>
          </a:bodyPr>
          <a:lstStyle/>
          <a:p>
            <a:pPr marL="425196" indent="-342900" algn="just">
              <a:buFont typeface="Arial" pitchFamily="34" charset="0"/>
              <a:buChar char="•"/>
            </a:pPr>
            <a:r>
              <a:rPr lang="pt-BR" sz="2400" dirty="0" smtClean="0"/>
              <a:t>O </a:t>
            </a:r>
            <a:r>
              <a:rPr lang="pt-BR" sz="2400" b="1" dirty="0" smtClean="0"/>
              <a:t>Apoio Institucional Integrado </a:t>
            </a:r>
            <a:r>
              <a:rPr lang="pt-BR" sz="2400" dirty="0" smtClean="0"/>
              <a:t>surge no contexto de reflexão sobre</a:t>
            </a:r>
            <a:r>
              <a:rPr lang="pt-BR" sz="2400" b="1" dirty="0" smtClean="0"/>
              <a:t> a fragmentação dos processos de trabalho</a:t>
            </a:r>
            <a:r>
              <a:rPr lang="pt-BR" sz="2400" dirty="0" smtClean="0"/>
              <a:t> no âmbito do cuidado em saúde;</a:t>
            </a:r>
          </a:p>
          <a:p>
            <a:pPr marL="425196" indent="-342900" algn="just">
              <a:buNone/>
            </a:pPr>
            <a:r>
              <a:rPr lang="pt-BR" sz="2400" dirty="0" smtClean="0"/>
              <a:t> </a:t>
            </a:r>
          </a:p>
          <a:p>
            <a:pPr marL="425196" indent="-342900" algn="just">
              <a:buFont typeface="Arial" pitchFamily="34" charset="0"/>
              <a:buChar char="•"/>
            </a:pPr>
            <a:r>
              <a:rPr lang="pt-BR" sz="2400" dirty="0" smtClean="0"/>
              <a:t>O </a:t>
            </a:r>
            <a:r>
              <a:rPr lang="pt-BR" sz="2400" dirty="0" smtClean="0"/>
              <a:t>Ministério da Saúde (MS) a partir de 2006, desenvolveu uma série de capacitações de apoiadores e, em 2012, reorganizou a gestão do apoio integrado, contratando e formando mais de duzentos apoiadores para o </a:t>
            </a:r>
            <a:r>
              <a:rPr lang="pt-BR" sz="2400" b="1" dirty="0" smtClean="0"/>
              <a:t>Programa de Apoio Integrado </a:t>
            </a:r>
            <a:r>
              <a:rPr lang="pt-BR" sz="2400" dirty="0" smtClean="0"/>
              <a:t>(BRASIL, 2012; BRASIL, 2005; PAULON </a:t>
            </a:r>
            <a:r>
              <a:rPr lang="pt-BR" sz="2400" dirty="0" err="1" smtClean="0"/>
              <a:t>et</a:t>
            </a:r>
            <a:r>
              <a:rPr lang="pt-BR" sz="2400" dirty="0" smtClean="0"/>
              <a:t> </a:t>
            </a:r>
            <a:r>
              <a:rPr lang="pt-BR" sz="2400" dirty="0" err="1" smtClean="0"/>
              <a:t>al</a:t>
            </a:r>
            <a:r>
              <a:rPr lang="pt-BR" sz="2400" dirty="0" smtClean="0"/>
              <a:t>, 2014)</a:t>
            </a:r>
            <a:endParaRPr lang="pt-BR" sz="2400" dirty="0" smtClean="0"/>
          </a:p>
          <a:p>
            <a:pPr marL="425196" indent="-342900" algn="just">
              <a:buFont typeface="Arial" pitchFamily="34" charset="0"/>
              <a:buChar char="•"/>
            </a:pPr>
            <a:endParaRPr lang="pt-BR" sz="2400" dirty="0" smtClean="0"/>
          </a:p>
          <a:p>
            <a:pPr marL="425196" indent="-342900" algn="just">
              <a:buFont typeface="Arial" pitchFamily="34" charset="0"/>
              <a:buChar char="•"/>
            </a:pPr>
            <a:r>
              <a:rPr lang="pt-BR" sz="2400" dirty="0" smtClean="0"/>
              <a:t>Este </a:t>
            </a:r>
            <a:r>
              <a:rPr lang="pt-BR" sz="2400" dirty="0" smtClean="0"/>
              <a:t>ator pode atuar tanto </a:t>
            </a:r>
            <a:r>
              <a:rPr lang="pt-BR" sz="2400" b="1" dirty="0" smtClean="0"/>
              <a:t>na esfera institucional quanto na relacional ou </a:t>
            </a:r>
            <a:r>
              <a:rPr lang="pt-BR" sz="2400" b="1" dirty="0" err="1" smtClean="0"/>
              <a:t>técnico-politica</a:t>
            </a:r>
            <a:r>
              <a:rPr lang="pt-BR" sz="2400" b="1" dirty="0" smtClean="0"/>
              <a:t>,</a:t>
            </a:r>
            <a:r>
              <a:rPr lang="pt-BR" sz="2400" dirty="0" smtClean="0"/>
              <a:t> podendo ser considerado um dispositivo estratégico importante para o aprimoramento do pacto federativo pela saúde</a:t>
            </a:r>
          </a:p>
          <a:p>
            <a:pPr algn="just">
              <a:buFont typeface="Arial" pitchFamily="34" charset="0"/>
              <a:buChar char="•"/>
            </a:pPr>
            <a:endParaRPr lang="pt-BR" sz="2400" dirty="0" smtClean="0"/>
          </a:p>
          <a:p>
            <a:endParaRPr lang="pt-BR" sz="2400" dirty="0" smtClean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0384" y="1133872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Competências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esperadas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11560" y="2300808"/>
            <a:ext cx="8178112" cy="4800600"/>
          </a:xfrm>
        </p:spPr>
        <p:txBody>
          <a:bodyPr>
            <a:normAutofit/>
          </a:bodyPr>
          <a:lstStyle/>
          <a:p>
            <a:endParaRPr lang="pt-BR" sz="2800" dirty="0" smtClean="0"/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/>
              <a:t>O profissional deverá apresentar características que transversem </a:t>
            </a:r>
            <a:r>
              <a:rPr lang="pt-BR" sz="2400" b="1" dirty="0" smtClean="0"/>
              <a:t>as áreas de:1. Gestão 2. Atenção à Saúde e 3. </a:t>
            </a:r>
            <a:r>
              <a:rPr lang="pt-BR" sz="2400" b="1" dirty="0" smtClean="0"/>
              <a:t>Educação</a:t>
            </a:r>
          </a:p>
          <a:p>
            <a:pPr algn="just">
              <a:buFont typeface="Arial" pitchFamily="34" charset="0"/>
              <a:buChar char="•"/>
            </a:pPr>
            <a:endParaRPr lang="pt-BR" sz="2400" dirty="0" smtClean="0"/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/>
              <a:t>Destaca-se </a:t>
            </a:r>
            <a:r>
              <a:rPr lang="pt-BR" sz="2400" dirty="0" smtClean="0"/>
              <a:t>como competência específica a </a:t>
            </a:r>
            <a:r>
              <a:rPr lang="pt-BR" sz="2400" b="1" dirty="0" smtClean="0"/>
              <a:t>capacidade de negociação</a:t>
            </a:r>
            <a:r>
              <a:rPr lang="pt-BR" sz="2400" dirty="0" smtClean="0"/>
              <a:t> (</a:t>
            </a:r>
            <a:r>
              <a:rPr lang="pt-BR" sz="2400" b="1" dirty="0" smtClean="0"/>
              <a:t>análise de ambientes</a:t>
            </a:r>
            <a:r>
              <a:rPr lang="pt-BR" sz="2400" dirty="0" smtClean="0"/>
              <a:t>, mapeamento de atores, etc.) e experiência em </a:t>
            </a:r>
            <a:r>
              <a:rPr lang="pt-BR" sz="2400" b="1" dirty="0" smtClean="0"/>
              <a:t>gerenciamento de projetos </a:t>
            </a:r>
            <a:r>
              <a:rPr lang="pt-BR" sz="2400" dirty="0" smtClean="0"/>
              <a:t>(com formação na área preferencialmente).</a:t>
            </a:r>
          </a:p>
          <a:p>
            <a:pPr algn="just">
              <a:buFont typeface="Arial" pitchFamily="34" charset="0"/>
              <a:buChar char="•"/>
            </a:pPr>
            <a:endParaRPr lang="pt-BR" sz="2800" b="1" dirty="0" smtClean="0"/>
          </a:p>
          <a:p>
            <a:pPr>
              <a:buFont typeface="Arial" pitchFamily="34" charset="0"/>
              <a:buChar char="•"/>
            </a:pPr>
            <a:endParaRPr lang="pt-BR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dirty="0" smtClean="0">
                <a:solidFill>
                  <a:schemeClr val="accent3">
                    <a:lumMod val="50000"/>
                  </a:schemeClr>
                </a:solidFill>
              </a:rPr>
              <a:t>No caso do </a:t>
            </a:r>
            <a:r>
              <a:rPr lang="pt-BR" sz="4000" dirty="0" err="1" smtClean="0">
                <a:solidFill>
                  <a:schemeClr val="accent3">
                    <a:lumMod val="50000"/>
                  </a:schemeClr>
                </a:solidFill>
              </a:rPr>
              <a:t>QualiSUS-rede</a:t>
            </a:r>
            <a:r>
              <a:rPr lang="pt-BR" sz="4000" dirty="0" smtClean="0">
                <a:solidFill>
                  <a:schemeClr val="accent3">
                    <a:lumMod val="50000"/>
                  </a:schemeClr>
                </a:solidFill>
              </a:rPr>
              <a:t>.... </a:t>
            </a:r>
            <a:endParaRPr lang="pt-BR" sz="40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950814"/>
            <a:ext cx="9223230" cy="5907186"/>
          </a:xfrm>
        </p:spPr>
      </p:pic>
    </p:spTree>
    <p:extLst>
      <p:ext uri="{BB962C8B-B14F-4D97-AF65-F5344CB8AC3E}">
        <p14:creationId xmlns:p14="http://schemas.microsoft.com/office/powerpoint/2010/main" xmlns="" val="2946433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2352" y="1493912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A 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questão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11560" y="3020888"/>
            <a:ext cx="8064896" cy="4800600"/>
          </a:xfrm>
        </p:spPr>
        <p:txBody>
          <a:bodyPr/>
          <a:lstStyle/>
          <a:p>
            <a:endParaRPr lang="pt-BR" dirty="0" smtClean="0"/>
          </a:p>
          <a:p>
            <a:pPr marL="82296" indent="0" algn="ctr">
              <a:buNone/>
            </a:pPr>
            <a:r>
              <a:rPr lang="pt-BR" sz="3200" dirty="0" smtClean="0"/>
              <a:t>Os apoiadores são “engenheiros” de conexões de redes?</a:t>
            </a:r>
          </a:p>
          <a:p>
            <a:pPr>
              <a:buNone/>
            </a:pPr>
            <a:endParaRPr 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2352" y="1493912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Objetivo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geral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11560" y="3020888"/>
            <a:ext cx="8064896" cy="4800600"/>
          </a:xfrm>
        </p:spPr>
        <p:txBody>
          <a:bodyPr/>
          <a:lstStyle/>
          <a:p>
            <a:pPr>
              <a:buNone/>
            </a:pPr>
            <a:r>
              <a:rPr lang="pt-BR" dirty="0" smtClean="0"/>
              <a:t>Analisar </a:t>
            </a:r>
            <a:r>
              <a:rPr lang="pt-BR" dirty="0" smtClean="0"/>
              <a:t>a atuação do apoiador institucional (MS) enquanto um dispositivo para a implementação de estratégias inovadoras no âmbito da saúde, tanto na esfera institucional quanto na relacional ou </a:t>
            </a:r>
            <a:r>
              <a:rPr lang="pt-BR" dirty="0" err="1" smtClean="0"/>
              <a:t>técnico-politica</a:t>
            </a:r>
            <a:r>
              <a:rPr lang="pt-BR" dirty="0" smtClean="0"/>
              <a:t>, no âmbito do Projeto </a:t>
            </a:r>
            <a:r>
              <a:rPr lang="pt-BR" dirty="0" err="1" smtClean="0"/>
              <a:t>QualiSUS-rede</a:t>
            </a:r>
            <a:r>
              <a:rPr lang="pt-BR" dirty="0" smtClean="0"/>
              <a:t>.</a:t>
            </a:r>
          </a:p>
          <a:p>
            <a:pPr>
              <a:buNone/>
            </a:pPr>
            <a:endParaRPr 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accent3">
                    <a:lumMod val="50000"/>
                  </a:schemeClr>
                </a:solidFill>
              </a:rPr>
              <a:t>Como </a:t>
            </a:r>
            <a:r>
              <a:rPr lang="en-US" sz="3600" dirty="0" err="1" smtClean="0">
                <a:solidFill>
                  <a:schemeClr val="accent3">
                    <a:lumMod val="50000"/>
                  </a:schemeClr>
                </a:solidFill>
              </a:rPr>
              <a:t>analisar</a:t>
            </a:r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</a:rPr>
              <a:t>?</a:t>
            </a:r>
            <a:endParaRPr lang="en-US" sz="36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dirty="0" smtClean="0"/>
              <a:t>A pesquisa envolveu uma </a:t>
            </a:r>
            <a:r>
              <a:rPr lang="pt-BR" dirty="0" smtClean="0"/>
              <a:t>revisão bibliográfica, análise documental de relatórios periódicos elaborados pelos apoiadores para o setor competente do MS; de oficinas de acompanhamento da atuação dos apoiadores; de oficinas de validação da </a:t>
            </a:r>
            <a:r>
              <a:rPr lang="pt-BR" dirty="0" err="1" smtClean="0"/>
              <a:t>modelização</a:t>
            </a:r>
            <a:r>
              <a:rPr lang="pt-BR" dirty="0" smtClean="0"/>
              <a:t> das intervenções, entrevistas transcritas; além dos relatórios parciais e final do projeto QSR.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1205880"/>
            <a:ext cx="8352928" cy="114300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</a:rPr>
              <a:t>O </a:t>
            </a:r>
            <a:r>
              <a:rPr lang="en-US" sz="3600" dirty="0" err="1" smtClean="0">
                <a:solidFill>
                  <a:schemeClr val="accent3">
                    <a:lumMod val="50000"/>
                  </a:schemeClr>
                </a:solidFill>
              </a:rPr>
              <a:t>apoiador</a:t>
            </a:r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accent3">
                    <a:lumMod val="50000"/>
                  </a:schemeClr>
                </a:solidFill>
              </a:rPr>
              <a:t>institucional</a:t>
            </a:r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</a:rPr>
              <a:t>:</a:t>
            </a:r>
            <a:r>
              <a:rPr lang="pt-BR" sz="3600" dirty="0" smtClean="0">
                <a:solidFill>
                  <a:schemeClr val="accent3">
                    <a:lumMod val="50000"/>
                  </a:schemeClr>
                </a:solidFill>
              </a:rPr>
              <a:t>a cognição e a prática compartilhada</a:t>
            </a:r>
            <a:r>
              <a:rPr lang="pt-BR" sz="3600" dirty="0" smtClean="0"/>
              <a:t/>
            </a:r>
            <a:br>
              <a:rPr lang="pt-BR" sz="3600" dirty="0" smtClean="0"/>
            </a:br>
            <a:r>
              <a:rPr lang="pt-BR" sz="3600" dirty="0" smtClean="0"/>
              <a:t> </a:t>
            </a:r>
            <a:br>
              <a:rPr lang="pt-BR" sz="3600" dirty="0" smtClean="0"/>
            </a:br>
            <a:endParaRPr lang="en-US" sz="36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708920"/>
            <a:ext cx="8363272" cy="3865616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pt-BR" dirty="0" smtClean="0"/>
              <a:t>Utilizamos como </a:t>
            </a:r>
            <a:r>
              <a:rPr lang="pt-BR" dirty="0" smtClean="0"/>
              <a:t>referencial </a:t>
            </a:r>
            <a:r>
              <a:rPr lang="pt-BR" dirty="0" smtClean="0"/>
              <a:t>a </a:t>
            </a:r>
            <a:r>
              <a:rPr lang="pt-BR" dirty="0" smtClean="0"/>
              <a:t>abordagem sobre a atuação de atores intermediários desenvolvida em </a:t>
            </a:r>
            <a:r>
              <a:rPr lang="pt-BR" dirty="0" err="1" smtClean="0"/>
              <a:t>Clavier</a:t>
            </a:r>
            <a:r>
              <a:rPr lang="pt-BR" dirty="0" smtClean="0"/>
              <a:t> </a:t>
            </a:r>
            <a:r>
              <a:rPr lang="pt-BR" i="1" dirty="0" err="1" smtClean="0"/>
              <a:t>et</a:t>
            </a:r>
            <a:r>
              <a:rPr lang="pt-BR" i="1" dirty="0" smtClean="0"/>
              <a:t> </a:t>
            </a:r>
            <a:r>
              <a:rPr lang="pt-BR" i="1" dirty="0" err="1" smtClean="0"/>
              <a:t>a</a:t>
            </a:r>
            <a:r>
              <a:rPr lang="pt-BR" dirty="0" err="1" smtClean="0"/>
              <a:t>l</a:t>
            </a:r>
            <a:r>
              <a:rPr lang="pt-BR" dirty="0" smtClean="0"/>
              <a:t> (2012), e adaptada ao objeto da </a:t>
            </a:r>
            <a:r>
              <a:rPr lang="pt-BR" dirty="0" smtClean="0"/>
              <a:t>avaliação</a:t>
            </a:r>
            <a:r>
              <a:rPr lang="pt-BR" dirty="0" smtClean="0"/>
              <a:t> </a:t>
            </a:r>
            <a:endParaRPr lang="pt-BR" dirty="0" smtClean="0"/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A atuação destes atores intermediários requer a mobilização de ferramentas</a:t>
            </a:r>
            <a:r>
              <a:rPr lang="pt-BR" dirty="0" smtClean="0"/>
              <a:t>, competências e estratégias que envolvam a capacidade de escuta, liderança, negociação,</a:t>
            </a:r>
            <a:r>
              <a:rPr lang="pt-BR" i="1" dirty="0" smtClean="0"/>
              <a:t> </a:t>
            </a:r>
            <a:r>
              <a:rPr lang="pt-BR" i="1" dirty="0" err="1" smtClean="0"/>
              <a:t>advocacy</a:t>
            </a:r>
            <a:r>
              <a:rPr lang="pt-BR" dirty="0" smtClean="0"/>
              <a:t>, identidade cultural e o uso de uma linguagem </a:t>
            </a:r>
            <a:r>
              <a:rPr lang="pt-BR" dirty="0" smtClean="0"/>
              <a:t>comum;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A </a:t>
            </a:r>
            <a:r>
              <a:rPr lang="pt-BR" dirty="0" smtClean="0"/>
              <a:t>presença de indivíduos </a:t>
            </a:r>
            <a:r>
              <a:rPr lang="pt-BR" dirty="0" smtClean="0"/>
              <a:t>(</a:t>
            </a:r>
            <a:r>
              <a:rPr lang="pt-BR" i="1" dirty="0" err="1" smtClean="0"/>
              <a:t>partnership</a:t>
            </a:r>
            <a:r>
              <a:rPr lang="pt-BR" i="1" dirty="0" smtClean="0"/>
              <a:t> </a:t>
            </a:r>
            <a:r>
              <a:rPr lang="pt-BR" i="1" dirty="0" err="1" smtClean="0"/>
              <a:t>facilitators</a:t>
            </a:r>
            <a:r>
              <a:rPr lang="pt-BR" i="1" dirty="0" smtClean="0"/>
              <a:t>)</a:t>
            </a:r>
            <a:r>
              <a:rPr lang="pt-BR" dirty="0" smtClean="0"/>
              <a:t>, com </a:t>
            </a:r>
            <a:r>
              <a:rPr lang="pt-BR" dirty="0" smtClean="0"/>
              <a:t>a capacidade de fazer a costura, entre links formais e informais envolvendo as partes é valiosa. </a:t>
            </a:r>
            <a:endParaRPr lang="pt-BR" dirty="0" smtClean="0"/>
          </a:p>
          <a:p>
            <a:pPr algn="just"/>
            <a:endParaRPr lang="pt-BR" dirty="0" smtClean="0"/>
          </a:p>
          <a:p>
            <a:pPr marL="109728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373088"/>
          </a:xfrm>
        </p:spPr>
        <p:txBody>
          <a:bodyPr>
            <a:noAutofit/>
          </a:bodyPr>
          <a:lstStyle/>
          <a:p>
            <a:pPr algn="ctr"/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</a:rPr>
              <a:t>Modelos teóricos de translação -Teoria da tradução do conhecimento -</a:t>
            </a:r>
            <a:r>
              <a:rPr lang="pt-BR" sz="3200" dirty="0" err="1" smtClean="0">
                <a:solidFill>
                  <a:schemeClr val="accent3">
                    <a:lumMod val="50000"/>
                  </a:schemeClr>
                </a:solidFill>
              </a:rPr>
              <a:t>Bowen</a:t>
            </a:r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pt-BR" sz="3200" dirty="0" err="1" smtClean="0">
                <a:solidFill>
                  <a:schemeClr val="accent3">
                    <a:lumMod val="50000"/>
                  </a:schemeClr>
                </a:solidFill>
              </a:rPr>
              <a:t>et</a:t>
            </a:r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pt-BR" sz="3200" dirty="0" err="1" smtClean="0">
                <a:solidFill>
                  <a:schemeClr val="accent3">
                    <a:lumMod val="50000"/>
                  </a:schemeClr>
                </a:solidFill>
              </a:rPr>
              <a:t>al</a:t>
            </a:r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</a:rPr>
              <a:t> (2005)</a:t>
            </a:r>
            <a:endParaRPr lang="en-US" sz="320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400" dirty="0" smtClean="0"/>
              <a:t>O foco é </a:t>
            </a:r>
            <a:r>
              <a:rPr lang="pt-BR" sz="2400" b="1" dirty="0" smtClean="0"/>
              <a:t>como ocorre esta tradução entre diferentes esferas sociais </a:t>
            </a:r>
            <a:r>
              <a:rPr lang="pt-BR" sz="2400" dirty="0" smtClean="0"/>
              <a:t>- Esta concepção refere um processo de tradução integrado ancorado nas referências da pesquisa participativa e pesquisa-ação;</a:t>
            </a:r>
          </a:p>
          <a:p>
            <a:endParaRPr lang="pt-BR" sz="2400" dirty="0" smtClean="0"/>
          </a:p>
          <a:p>
            <a:r>
              <a:rPr lang="pt-BR" sz="2400" dirty="0" smtClean="0"/>
              <a:t>Esta </a:t>
            </a:r>
            <a:r>
              <a:rPr lang="pt-BR" sz="2400" dirty="0" smtClean="0"/>
              <a:t>abordagem, em contraponto a concepção de transferência de conhecimento propõe uma </a:t>
            </a:r>
            <a:r>
              <a:rPr lang="pt-BR" sz="2400" b="1" dirty="0" smtClean="0"/>
              <a:t>colaboração ativa entre pesquisadores e usuários em todas as etapas da pesquisa. </a:t>
            </a:r>
            <a:endParaRPr lang="pt-BR" sz="2400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692696"/>
            <a:ext cx="8229600" cy="1354832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/>
              <a:t/>
            </a:r>
            <a:br>
              <a:rPr lang="pt-BR" dirty="0" smtClean="0"/>
            </a:br>
            <a:r>
              <a:rPr lang="pt-BR" sz="3600" dirty="0" smtClean="0">
                <a:solidFill>
                  <a:schemeClr val="accent3">
                    <a:lumMod val="50000"/>
                  </a:schemeClr>
                </a:solidFill>
              </a:rPr>
              <a:t>Modelos teóricos de translação - Sociologia de atores intermediários - </a:t>
            </a:r>
            <a:r>
              <a:rPr lang="pt-BR" sz="3600" dirty="0" err="1" smtClean="0">
                <a:solidFill>
                  <a:schemeClr val="accent3">
                    <a:lumMod val="50000"/>
                  </a:schemeClr>
                </a:solidFill>
              </a:rPr>
              <a:t>Nay</a:t>
            </a:r>
            <a:r>
              <a:rPr lang="pt-BR" sz="3600" dirty="0" smtClean="0">
                <a:solidFill>
                  <a:schemeClr val="accent3">
                    <a:lumMod val="50000"/>
                  </a:schemeClr>
                </a:solidFill>
              </a:rPr>
              <a:t> e Smith (2002)</a:t>
            </a:r>
            <a:br>
              <a:rPr lang="pt-BR" sz="3600" dirty="0" smtClean="0">
                <a:solidFill>
                  <a:schemeClr val="accent3">
                    <a:lumMod val="50000"/>
                  </a:schemeClr>
                </a:solidFill>
              </a:rPr>
            </a:br>
            <a:endParaRPr lang="en-US" sz="360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sz="2400" b="1" dirty="0" smtClean="0"/>
              <a:t>Distinção crucial entre as dimensões estratégicas e cognitivas </a:t>
            </a:r>
            <a:r>
              <a:rPr lang="pt-BR" sz="2400" dirty="0" smtClean="0"/>
              <a:t>da intermediação no processo de produção do conhecimento;</a:t>
            </a:r>
          </a:p>
          <a:p>
            <a:endParaRPr lang="pt-BR" sz="2400" dirty="0" smtClean="0"/>
          </a:p>
          <a:p>
            <a:r>
              <a:rPr lang="pt-BR" sz="2400" dirty="0" smtClean="0"/>
              <a:t>Enquanto </a:t>
            </a:r>
            <a:r>
              <a:rPr lang="pt-BR" sz="2400" b="1" dirty="0" smtClean="0"/>
              <a:t>uma parte estaria voltada para as práticas estratégicas, vinculadas às relações de poder</a:t>
            </a:r>
            <a:r>
              <a:rPr lang="pt-BR" sz="2400" dirty="0" smtClean="0"/>
              <a:t>, a outra focar-se-ia nas </a:t>
            </a:r>
            <a:r>
              <a:rPr lang="pt-BR" sz="2400" b="1" dirty="0" smtClean="0"/>
              <a:t>práticas cognitivas que incluem o conteúdo e o sentido</a:t>
            </a:r>
            <a:endParaRPr lang="en-US" sz="2400" b="1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373088"/>
          </a:xfrm>
        </p:spPr>
        <p:txBody>
          <a:bodyPr>
            <a:normAutofit/>
          </a:bodyPr>
          <a:lstStyle/>
          <a:p>
            <a:pPr algn="ctr"/>
            <a:r>
              <a:rPr lang="pt-BR" sz="2800" dirty="0" smtClean="0"/>
              <a:t>Modelos teóricos de translação </a:t>
            </a:r>
            <a:r>
              <a:rPr lang="pt-BR" sz="2800" dirty="0" smtClean="0"/>
              <a:t>-Teoria </a:t>
            </a:r>
            <a:r>
              <a:rPr lang="pt-BR" sz="2800" dirty="0" smtClean="0"/>
              <a:t>do Ator </a:t>
            </a:r>
            <a:r>
              <a:rPr lang="pt-BR" sz="2800" dirty="0" smtClean="0"/>
              <a:t>Rede- </a:t>
            </a:r>
            <a:r>
              <a:rPr lang="pt-BR" sz="2800" dirty="0" err="1" smtClean="0"/>
              <a:t>Latour</a:t>
            </a:r>
            <a:r>
              <a:rPr lang="pt-BR" sz="2800" dirty="0" smtClean="0"/>
              <a:t> (</a:t>
            </a:r>
            <a:r>
              <a:rPr lang="pt-BR" sz="2800" dirty="0" smtClean="0"/>
              <a:t>2005</a:t>
            </a:r>
            <a:endParaRPr lang="en-US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400" dirty="0" smtClean="0"/>
              <a:t>Tanto a configuração da rede como a sua estabilidade, </a:t>
            </a:r>
            <a:r>
              <a:rPr lang="pt-BR" sz="2400" b="1" dirty="0" smtClean="0"/>
              <a:t>sempre provisórias</a:t>
            </a:r>
            <a:r>
              <a:rPr lang="pt-BR" sz="2400" dirty="0" smtClean="0"/>
              <a:t>, são efeitos de operações e práticas, conscientes ou não, de ‘translações’</a:t>
            </a:r>
          </a:p>
          <a:p>
            <a:r>
              <a:rPr lang="pt-BR" sz="2400" dirty="0" smtClean="0"/>
              <a:t>Pressupõe </a:t>
            </a:r>
            <a:r>
              <a:rPr lang="pt-BR" sz="2400" dirty="0" smtClean="0"/>
              <a:t>por meio das operações de translação, a </a:t>
            </a:r>
            <a:r>
              <a:rPr lang="pt-BR" sz="2400" b="1" dirty="0" smtClean="0"/>
              <a:t>criação de conexões que expressam os processos divergentes e/ou convergentes </a:t>
            </a:r>
            <a:r>
              <a:rPr lang="pt-BR" sz="2400" dirty="0" smtClean="0"/>
              <a:t>em relação a um elemento problematizado</a:t>
            </a:r>
          </a:p>
          <a:p>
            <a:r>
              <a:rPr lang="pt-BR" sz="2400" dirty="0" smtClean="0"/>
              <a:t>O conceito de translação distingue quatro operações: a </a:t>
            </a:r>
            <a:r>
              <a:rPr lang="pt-BR" sz="2400" b="1" dirty="0" smtClean="0"/>
              <a:t>problematização, a motivação, o enredamento e a construção de alianças </a:t>
            </a:r>
            <a:r>
              <a:rPr lang="pt-BR" sz="2400" dirty="0" err="1" smtClean="0"/>
              <a:t>Callon</a:t>
            </a:r>
            <a:r>
              <a:rPr lang="pt-BR" sz="2400" dirty="0" smtClean="0"/>
              <a:t> (1996):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1205880"/>
            <a:ext cx="8352928" cy="1143000"/>
          </a:xfrm>
        </p:spPr>
        <p:txBody>
          <a:bodyPr>
            <a:noAutofit/>
          </a:bodyPr>
          <a:lstStyle/>
          <a:p>
            <a:pPr algn="ctr"/>
            <a:r>
              <a:rPr lang="pt-BR" sz="3200" dirty="0" err="1" smtClean="0">
                <a:solidFill>
                  <a:schemeClr val="accent3">
                    <a:lumMod val="50000"/>
                  </a:schemeClr>
                </a:solidFill>
              </a:rPr>
              <a:t>Clavier</a:t>
            </a:r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pt-BR" sz="3200" dirty="0" err="1" smtClean="0">
                <a:solidFill>
                  <a:schemeClr val="accent3">
                    <a:lumMod val="50000"/>
                  </a:schemeClr>
                </a:solidFill>
              </a:rPr>
              <a:t>et</a:t>
            </a:r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pt-BR" sz="3200" dirty="0" err="1" smtClean="0">
                <a:solidFill>
                  <a:schemeClr val="accent3">
                    <a:lumMod val="50000"/>
                  </a:schemeClr>
                </a:solidFill>
              </a:rPr>
              <a:t>al</a:t>
            </a:r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</a:rPr>
              <a:t> (2012) - três domínios </a:t>
            </a:r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</a:rPr>
              <a:t>concomitantes </a:t>
            </a:r>
            <a:r>
              <a:rPr lang="pt-BR" sz="3600" dirty="0" smtClean="0"/>
              <a:t/>
            </a:r>
            <a:br>
              <a:rPr lang="pt-BR" sz="3600" dirty="0" smtClean="0"/>
            </a:br>
            <a:endParaRPr lang="en-US" sz="36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348880"/>
            <a:ext cx="8363272" cy="4225656"/>
          </a:xfrm>
        </p:spPr>
        <p:txBody>
          <a:bodyPr>
            <a:normAutofit/>
          </a:bodyPr>
          <a:lstStyle/>
          <a:p>
            <a:pPr lvl="0"/>
            <a:r>
              <a:rPr lang="pt-BR" sz="2600" b="1" dirty="0" smtClean="0"/>
              <a:t>Mediações cognitivas</a:t>
            </a:r>
            <a:r>
              <a:rPr lang="pt-BR" sz="2600" dirty="0" smtClean="0"/>
              <a:t>: lida com o conteúdo do conhecimento necessário (a circulação do conhecimento, formalização das perguntas da pesquisa);</a:t>
            </a:r>
          </a:p>
          <a:p>
            <a:pPr lvl="0"/>
            <a:r>
              <a:rPr lang="pt-BR" sz="2600" b="1" dirty="0" smtClean="0"/>
              <a:t>Mediações estratégicas</a:t>
            </a:r>
            <a:r>
              <a:rPr lang="pt-BR" sz="2600" dirty="0" smtClean="0"/>
              <a:t>: abrange todas as atividades, competências e ferramentas para manter o interesse das partes envolvidas;</a:t>
            </a:r>
          </a:p>
          <a:p>
            <a:pPr lvl="0"/>
            <a:r>
              <a:rPr lang="pt-BR" sz="2600" b="1" dirty="0" smtClean="0"/>
              <a:t>Mediações logísticas</a:t>
            </a:r>
            <a:r>
              <a:rPr lang="pt-BR" sz="2600" dirty="0" smtClean="0"/>
              <a:t>: capacidade de coordenação que cria as condições de parceria (marcar reuniões, conectar, consolidar as memórias, etc.). </a:t>
            </a:r>
          </a:p>
          <a:p>
            <a:pPr marL="109728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ia Laser\Desktop\Artigo apoiadores\versão submetida\QUADRO 1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lum contrast="2000"/>
          </a:blip>
          <a:srcRect/>
          <a:stretch>
            <a:fillRect/>
          </a:stretch>
        </p:blipFill>
        <p:spPr bwMode="auto">
          <a:xfrm>
            <a:off x="0" y="764704"/>
            <a:ext cx="9144000" cy="5668094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7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Bia Laser\Desktop\Artigo apoiadores\versão submetida\Quadro 2 (2)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-11000" contrast="24000"/>
          </a:blip>
          <a:srcRect/>
          <a:stretch>
            <a:fillRect/>
          </a:stretch>
        </p:blipFill>
        <p:spPr bwMode="auto">
          <a:xfrm>
            <a:off x="0" y="476672"/>
            <a:ext cx="9324528" cy="60486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Bia Laser\Desktop\Artigo apoiadores\versão submetida\Quadro 3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-11000" contrast="24000"/>
          </a:blip>
          <a:srcRect/>
          <a:stretch>
            <a:fillRect/>
          </a:stretch>
        </p:blipFill>
        <p:spPr bwMode="auto">
          <a:xfrm>
            <a:off x="179512" y="620688"/>
            <a:ext cx="8784976" cy="59046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Bia Laser\Desktop\Artigo apoiadores\versão submetida\Quadro 4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-11000" contrast="24000"/>
          </a:blip>
          <a:srcRect/>
          <a:stretch>
            <a:fillRect/>
          </a:stretch>
        </p:blipFill>
        <p:spPr bwMode="auto">
          <a:xfrm>
            <a:off x="0" y="548680"/>
            <a:ext cx="8892480" cy="6120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97768"/>
          </a:xfrm>
        </p:spPr>
        <p:txBody>
          <a:bodyPr>
            <a:normAutofit fontScale="90000"/>
          </a:bodyPr>
          <a:lstStyle/>
          <a:p>
            <a:pPr algn="ctr"/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744"/>
          </a:xfrm>
        </p:spPr>
        <p:txBody>
          <a:bodyPr>
            <a:normAutofit/>
          </a:bodyPr>
          <a:lstStyle/>
          <a:p>
            <a:pPr marL="0"/>
            <a:r>
              <a:rPr lang="pt-BR" sz="2400" dirty="0" smtClean="0"/>
              <a:t>As interconexões entre </a:t>
            </a:r>
            <a:r>
              <a:rPr lang="pt-BR" sz="2400" dirty="0" err="1" smtClean="0"/>
              <a:t>apoiador-Unidade</a:t>
            </a:r>
            <a:r>
              <a:rPr lang="pt-BR" sz="2400" dirty="0" smtClean="0"/>
              <a:t> Gestora do Projeto UGP-MS ocorreram com foco na disponibilização de suporte técnico aos locais, de legitimação da atuação do apoiador junto às instâncias estaduais e municipais;</a:t>
            </a:r>
          </a:p>
          <a:p>
            <a:pPr marL="0"/>
            <a:endParaRPr lang="pt-BR" sz="2400" dirty="0" smtClean="0"/>
          </a:p>
          <a:p>
            <a:pPr marL="0"/>
            <a:r>
              <a:rPr lang="pt-BR" sz="2400" dirty="0" smtClean="0"/>
              <a:t>As </a:t>
            </a:r>
            <a:r>
              <a:rPr lang="pt-BR" sz="2400" dirty="0" smtClean="0"/>
              <a:t>conexões mobilizadas para encaminhar controvérsias e convergências ocorreram principalmente na interface entre estes e os grupos condutores (GC) e apoiadores de redes temáticas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269776"/>
          </a:xfrm>
        </p:spPr>
        <p:txBody>
          <a:bodyPr>
            <a:normAutofit fontScale="90000"/>
          </a:bodyPr>
          <a:lstStyle/>
          <a:p>
            <a:pPr algn="ctr"/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744"/>
          </a:xfrm>
        </p:spPr>
        <p:txBody>
          <a:bodyPr>
            <a:normAutofit/>
          </a:bodyPr>
          <a:lstStyle/>
          <a:p>
            <a:r>
              <a:rPr lang="pt-BR" sz="2400" dirty="0" smtClean="0"/>
              <a:t>As conexões </a:t>
            </a:r>
            <a:r>
              <a:rPr lang="pt-BR" sz="2400" dirty="0" err="1" smtClean="0"/>
              <a:t>apoiador-GC</a:t>
            </a:r>
            <a:r>
              <a:rPr lang="pt-BR" sz="2400" dirty="0" smtClean="0"/>
              <a:t> foram afetadas pelas diversas alternâncias de poder e consequentes mudanças nas secretarias municipais de saúde que implicaram na desestruturação provisória dos GC. </a:t>
            </a:r>
          </a:p>
          <a:p>
            <a:endParaRPr lang="pt-BR" sz="2400" dirty="0" smtClean="0"/>
          </a:p>
          <a:p>
            <a:r>
              <a:rPr lang="pt-BR" sz="2400" dirty="0" smtClean="0"/>
              <a:t>Este </a:t>
            </a:r>
            <a:r>
              <a:rPr lang="pt-BR" sz="2400" dirty="0" smtClean="0"/>
              <a:t>cenário instável explicitou claramente o quão as conexões </a:t>
            </a:r>
            <a:r>
              <a:rPr lang="pt-BR" sz="2400" dirty="0" err="1" smtClean="0"/>
              <a:t>apoiador-GC</a:t>
            </a:r>
            <a:r>
              <a:rPr lang="pt-BR" sz="2400" dirty="0" smtClean="0"/>
              <a:t> eram essenciais para a mediação logística da implementação. </a:t>
            </a:r>
            <a:endParaRPr lang="pt-BR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</a:rPr>
              <a:t>Lições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</a:rPr>
              <a:t>aprendidas</a:t>
            </a:r>
            <a:endParaRPr lang="en-US" sz="320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400" dirty="0" smtClean="0"/>
              <a:t>A </a:t>
            </a:r>
            <a:r>
              <a:rPr lang="pt-BR" sz="2400" dirty="0" smtClean="0"/>
              <a:t>legitimação da função apoio como uma unidade organizacional, porém com pouca autonomia gerencial e nenhuma financeira, diluiu a possibilidade destes atores na gestão de correlações de forças para a construção de alianças, encaminhamentos e acomodação de conflitos e controvérsias.</a:t>
            </a:r>
            <a:endParaRPr lang="en-US" sz="2400" dirty="0" smtClean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</a:rPr>
              <a:t>Lições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</a:rPr>
              <a:t>aprendidas</a:t>
            </a:r>
            <a:endParaRPr lang="en-US" sz="320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pt-BR" sz="2400" dirty="0" smtClean="0"/>
              <a:t>O envolvimento de quinze locais com contextos diferenciados e intervenções específicas prenunciava uma grande possibilidade de conexões. </a:t>
            </a:r>
          </a:p>
          <a:p>
            <a:endParaRPr lang="pt-BR" sz="2400" dirty="0" smtClean="0"/>
          </a:p>
          <a:p>
            <a:r>
              <a:rPr lang="pt-BR" sz="2400" dirty="0" smtClean="0"/>
              <a:t>Entretanto, as conexões identificadas, apesar de alguma diversificação se restringiram a opções </a:t>
            </a:r>
            <a:r>
              <a:rPr lang="pt-BR" sz="2400" b="1" dirty="0" smtClean="0"/>
              <a:t>usualmente referidas nas iniciativas induzidas pelo MS</a:t>
            </a:r>
            <a:r>
              <a:rPr lang="pt-BR" sz="2400" dirty="0" smtClean="0"/>
              <a:t> na operacionalização de diretrizes que requeiram a articulação interfederativa, frequentemente privilegiando componentes e ações técnicas.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</a:rPr>
              <a:t>Conclusões</a:t>
            </a:r>
            <a:endParaRPr lang="en-US" sz="320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400" dirty="0" smtClean="0"/>
              <a:t>Tanto no que se refere ao papel e as competências do apoiador poderia se propor uma ampliação de sua vinculação aos movimentos sociais e a comunidade local</a:t>
            </a:r>
          </a:p>
          <a:p>
            <a:pPr>
              <a:buNone/>
            </a:pPr>
            <a:r>
              <a:rPr lang="pt-BR" sz="2400" dirty="0" smtClean="0"/>
              <a:t> </a:t>
            </a:r>
          </a:p>
          <a:p>
            <a:r>
              <a:rPr lang="pt-BR" sz="2400" dirty="0" smtClean="0"/>
              <a:t>Destaca-se a dificuldade de manejo de tempo para viabilizar a produção e fortalecimento de conexões que se expressa no descompasso entre o desprendido na fase do planejamento e o necessário para a sua implementação</a:t>
            </a:r>
            <a:endParaRPr lang="en-US" sz="2400" dirty="0" smtClean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1066800"/>
          </a:xfrm>
        </p:spPr>
        <p:txBody>
          <a:bodyPr/>
          <a:lstStyle/>
          <a:p>
            <a:pPr algn="ctr"/>
            <a:r>
              <a:rPr lang="en-US" dirty="0" err="1"/>
              <a:t>Referências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85696"/>
          </a:xfrm>
        </p:spPr>
        <p:txBody>
          <a:bodyPr>
            <a:normAutofit fontScale="32500" lnSpcReduction="20000"/>
          </a:bodyPr>
          <a:lstStyle/>
          <a:p>
            <a:pPr marL="109728" indent="0">
              <a:buNone/>
            </a:pPr>
            <a:r>
              <a:rPr lang="en-US" i="1" dirty="0" smtClean="0"/>
              <a:t>BRASIL, MS. </a:t>
            </a:r>
            <a:r>
              <a:rPr lang="pt-BR" dirty="0" smtClean="0"/>
              <a:t>Secretaria Executiva. Departamento de Economia da Saúde, Investimentos e Desenvolvimento</a:t>
            </a:r>
            <a:r>
              <a:rPr lang="pt-BR" i="1" dirty="0" smtClean="0"/>
              <a:t>. Projeto de Formação e Melhoria da Qualidade da Rede de Saúde. </a:t>
            </a:r>
            <a:r>
              <a:rPr lang="pt-BR" i="1" dirty="0" err="1" smtClean="0"/>
              <a:t>QualiSUS-rede</a:t>
            </a:r>
            <a:r>
              <a:rPr lang="pt-BR" i="1" dirty="0" smtClean="0"/>
              <a:t>. </a:t>
            </a:r>
            <a:r>
              <a:rPr lang="pt-BR" dirty="0" smtClean="0"/>
              <a:t>2011</a:t>
            </a: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r>
              <a:rPr lang="pt-BR" dirty="0" smtClean="0"/>
              <a:t>BRASIL</a:t>
            </a:r>
            <a:r>
              <a:rPr lang="pt-BR" dirty="0" smtClean="0"/>
              <a:t>. Ministério da Saúde. </a:t>
            </a:r>
            <a:r>
              <a:rPr lang="pt-BR" i="1" dirty="0" smtClean="0"/>
              <a:t>Caderno de referência para o processo de formação de profissionais do apoio institucional integrado do Ministério da Saúde</a:t>
            </a:r>
            <a:r>
              <a:rPr lang="pt-BR" dirty="0" smtClean="0"/>
              <a:t>. </a:t>
            </a:r>
            <a:r>
              <a:rPr lang="pt-BR" dirty="0" err="1" smtClean="0"/>
              <a:t>QualiSUS-Rede</a:t>
            </a:r>
            <a:r>
              <a:rPr lang="pt-BR" dirty="0" smtClean="0"/>
              <a:t>. Ministério da Saúde. Secretaria-Executiva. – Brasília: Ministério da Saúde, 2011b. 34 p. – (Série F. Comunicação e Educação em Saúde).</a:t>
            </a:r>
          </a:p>
          <a:p>
            <a:pPr>
              <a:buNone/>
            </a:pPr>
            <a:r>
              <a:rPr lang="pt-BR" dirty="0" smtClean="0"/>
              <a:t> </a:t>
            </a:r>
          </a:p>
          <a:p>
            <a:pPr>
              <a:buNone/>
            </a:pPr>
            <a:r>
              <a:rPr lang="pt-BR" dirty="0" smtClean="0"/>
              <a:t>BRASIL. Ministério da Saúde. Diretrizes para o apoio integrado à gestão interfederativa do SUS: metodologia utilizada pelo Ministério da Saúde no processo de cooperação a estados e municípios como forma de potencializar sua ação. </a:t>
            </a:r>
            <a:r>
              <a:rPr lang="en-US" dirty="0" smtClean="0"/>
              <a:t>2012.</a:t>
            </a:r>
            <a:endParaRPr lang="pt-BR" dirty="0" smtClean="0"/>
          </a:p>
          <a:p>
            <a:pPr marL="109728" indent="0">
              <a:buNone/>
            </a:pPr>
            <a:endParaRPr lang="pt-BR" dirty="0" smtClean="0"/>
          </a:p>
          <a:p>
            <a:pPr>
              <a:buNone/>
            </a:pPr>
            <a:r>
              <a:rPr lang="en-US" dirty="0" smtClean="0"/>
              <a:t>BOWEN</a:t>
            </a:r>
            <a:r>
              <a:rPr lang="en-US" dirty="0" smtClean="0"/>
              <a:t>, S.; ZWI, A.B. Pathways to ‘evidence-informed’ policy and practice: a framework for action. </a:t>
            </a:r>
            <a:r>
              <a:rPr lang="pt-BR" i="1" dirty="0" err="1" smtClean="0"/>
              <a:t>PLoS</a:t>
            </a:r>
            <a:r>
              <a:rPr lang="pt-BR" i="1" dirty="0" smtClean="0"/>
              <a:t> Medicine</a:t>
            </a:r>
            <a:r>
              <a:rPr lang="pt-BR" dirty="0" smtClean="0"/>
              <a:t>, v.2, n.7, p.600–5, 2005</a:t>
            </a:r>
            <a:r>
              <a:rPr lang="pt-BR" dirty="0" smtClean="0"/>
              <a:t>.</a:t>
            </a:r>
          </a:p>
          <a:p>
            <a:pPr>
              <a:buNone/>
            </a:pPr>
            <a:r>
              <a:rPr lang="pt-BR" b="1" dirty="0" smtClean="0"/>
              <a:t> </a:t>
            </a:r>
            <a:endParaRPr lang="pt-BR" dirty="0" smtClean="0"/>
          </a:p>
          <a:p>
            <a:pPr marL="109728" indent="0">
              <a:buNone/>
            </a:pPr>
            <a:r>
              <a:rPr lang="en-US" dirty="0" smtClean="0"/>
              <a:t>CALLON, M. </a:t>
            </a:r>
            <a:r>
              <a:rPr lang="en-US" i="1" dirty="0" smtClean="0"/>
              <a:t>Power, action and belief</a:t>
            </a:r>
            <a:r>
              <a:rPr lang="en-US" dirty="0" smtClean="0"/>
              <a:t>: a new sociology of knowledge? </a:t>
            </a:r>
            <a:r>
              <a:rPr lang="en-US" dirty="0" err="1" smtClean="0"/>
              <a:t>Londres</a:t>
            </a:r>
            <a:r>
              <a:rPr lang="en-US" dirty="0" smtClean="0"/>
              <a:t>: </a:t>
            </a:r>
            <a:r>
              <a:rPr lang="en-US" dirty="0" err="1" smtClean="0"/>
              <a:t>Routledge</a:t>
            </a:r>
            <a:r>
              <a:rPr lang="en-US" dirty="0" smtClean="0"/>
              <a:t>, 1986, p.196-223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r>
              <a:rPr lang="pt-BR" dirty="0" smtClean="0"/>
              <a:t>CLAVIER</a:t>
            </a:r>
            <a:r>
              <a:rPr lang="pt-BR" dirty="0" smtClean="0"/>
              <a:t>, C. </a:t>
            </a:r>
            <a:r>
              <a:rPr lang="pt-BR" dirty="0" err="1" smtClean="0"/>
              <a:t>et</a:t>
            </a:r>
            <a:r>
              <a:rPr lang="pt-BR" dirty="0" smtClean="0"/>
              <a:t> al. </a:t>
            </a:r>
            <a:r>
              <a:rPr lang="en-US" dirty="0" smtClean="0"/>
              <a:t>A theory-based model of translation practices in public health participatory research. </a:t>
            </a:r>
            <a:r>
              <a:rPr lang="en-US" i="1" dirty="0" smtClean="0"/>
              <a:t>Sociology of Health &amp; Illness</a:t>
            </a:r>
            <a:r>
              <a:rPr lang="en-US" dirty="0" smtClean="0"/>
              <a:t>, v.34, n.5, p.791–805, 2012</a:t>
            </a:r>
            <a:r>
              <a:rPr lang="en-US" dirty="0" smtClean="0"/>
              <a:t>.</a:t>
            </a:r>
            <a:r>
              <a:rPr lang="en-US" dirty="0" smtClean="0"/>
              <a:t> </a:t>
            </a:r>
            <a:endParaRPr lang="pt-BR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COUSINS</a:t>
            </a:r>
            <a:r>
              <a:rPr lang="en-US" dirty="0" smtClean="0"/>
              <a:t>, J.B.; CHOUINARD, J.A. </a:t>
            </a:r>
            <a:r>
              <a:rPr lang="en-US" i="1" dirty="0" smtClean="0"/>
              <a:t>Participatory evaluation up close</a:t>
            </a:r>
            <a:r>
              <a:rPr lang="en-US" dirty="0" smtClean="0"/>
              <a:t>: an integration of research-based knowledge. University of Ottawa, 2012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GAGNON</a:t>
            </a:r>
            <a:r>
              <a:rPr lang="fr-FR" dirty="0" smtClean="0"/>
              <a:t>, M.L. Moving knowledge to action through dissemination and exchange. </a:t>
            </a:r>
            <a:r>
              <a:rPr lang="fr-FR" i="1" dirty="0" smtClean="0"/>
              <a:t>Journal of Clinical Epidemiology</a:t>
            </a:r>
            <a:r>
              <a:rPr lang="fr-FR" dirty="0" smtClean="0"/>
              <a:t>, v.64, n.1, p.25-31, 2011. Disponível : &lt;http://dx.doi.org/10.1016/j.jclinepi.2009.08.013&gt;. Acesso em 29 abr. </a:t>
            </a:r>
            <a:r>
              <a:rPr lang="fr-FR" dirty="0" smtClean="0"/>
              <a:t>2016.</a:t>
            </a:r>
            <a:endParaRPr lang="pt-BR" dirty="0" smtClean="0"/>
          </a:p>
          <a:p>
            <a:pPr>
              <a:buNone/>
            </a:pPr>
            <a:r>
              <a:rPr lang="fr-FR" dirty="0" smtClean="0"/>
              <a:t> </a:t>
            </a:r>
            <a:endParaRPr lang="pt-BR" dirty="0" smtClean="0"/>
          </a:p>
          <a:p>
            <a:pPr marL="109728" indent="0">
              <a:buNone/>
            </a:pPr>
            <a:r>
              <a:rPr lang="en-US" dirty="0" smtClean="0"/>
              <a:t>KUSCHNIR</a:t>
            </a:r>
            <a:r>
              <a:rPr lang="en-US" dirty="0" smtClean="0"/>
              <a:t>, R. </a:t>
            </a:r>
            <a:r>
              <a:rPr lang="en-US" i="1" dirty="0" err="1" smtClean="0"/>
              <a:t>Redes</a:t>
            </a:r>
            <a:r>
              <a:rPr lang="en-US" i="1" dirty="0" smtClean="0"/>
              <a:t> de </a:t>
            </a:r>
            <a:r>
              <a:rPr lang="en-US" i="1" dirty="0" err="1" smtClean="0"/>
              <a:t>atenção</a:t>
            </a:r>
            <a:r>
              <a:rPr lang="en-US" i="1" dirty="0" smtClean="0"/>
              <a:t> à </a:t>
            </a:r>
            <a:r>
              <a:rPr lang="en-US" i="1" dirty="0" err="1" smtClean="0"/>
              <a:t>saúde</a:t>
            </a:r>
            <a:r>
              <a:rPr lang="en-US" i="1" dirty="0" smtClean="0"/>
              <a:t>: </a:t>
            </a:r>
            <a:r>
              <a:rPr lang="en-US" i="1" dirty="0" err="1" smtClean="0"/>
              <a:t>contextualizando</a:t>
            </a:r>
            <a:r>
              <a:rPr lang="en-US" i="1" dirty="0" smtClean="0"/>
              <a:t> o debate. </a:t>
            </a:r>
            <a:r>
              <a:rPr lang="en-US" dirty="0" err="1" smtClean="0"/>
              <a:t>Ciência</a:t>
            </a:r>
            <a:r>
              <a:rPr lang="en-US" dirty="0" smtClean="0"/>
              <a:t> &amp; </a:t>
            </a:r>
            <a:r>
              <a:rPr lang="en-US" dirty="0" err="1" smtClean="0"/>
              <a:t>Saúde</a:t>
            </a:r>
            <a:r>
              <a:rPr lang="en-US" dirty="0" smtClean="0"/>
              <a:t> </a:t>
            </a:r>
            <a:r>
              <a:rPr lang="en-US" dirty="0" err="1" smtClean="0"/>
              <a:t>Coletiva</a:t>
            </a:r>
            <a:r>
              <a:rPr lang="en-US" dirty="0" smtClean="0"/>
              <a:t>, 15(5): 2307-2016. 2010</a:t>
            </a:r>
          </a:p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r>
              <a:rPr lang="en-US" dirty="0" smtClean="0"/>
              <a:t>LATOUR</a:t>
            </a:r>
            <a:r>
              <a:rPr lang="en-US" dirty="0"/>
              <a:t>, B. </a:t>
            </a:r>
            <a:r>
              <a:rPr lang="en-US" i="1" dirty="0"/>
              <a:t>A Dialog on Actor Network Theory</a:t>
            </a:r>
            <a:r>
              <a:rPr lang="en-US" dirty="0"/>
              <a:t>. </a:t>
            </a:r>
            <a:r>
              <a:rPr lang="en-US" dirty="0" err="1"/>
              <a:t>Disponível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: </a:t>
            </a:r>
            <a:r>
              <a:rPr lang="en-US" dirty="0">
                <a:hlinkClick r:id="rId2"/>
              </a:rPr>
              <a:t>http://www.ensmp.fr/~latour/article/090.html,2002</a:t>
            </a:r>
            <a:r>
              <a:rPr lang="en-US" dirty="0" smtClean="0"/>
              <a:t>.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dirty="0"/>
              <a:t>LATOUR, B. </a:t>
            </a:r>
            <a:r>
              <a:rPr lang="en-US" i="1" dirty="0"/>
              <a:t>On actor-network theory. A few clarifications plus more than a few complications</a:t>
            </a:r>
            <a:r>
              <a:rPr lang="en-US" dirty="0"/>
              <a:t>. </a:t>
            </a:r>
            <a:r>
              <a:rPr lang="en-US" dirty="0" err="1"/>
              <a:t>Sziale</a:t>
            </a:r>
            <a:r>
              <a:rPr lang="en-US" dirty="0"/>
              <a:t> Welt, vol. 47,pp 369-381, 1996</a:t>
            </a:r>
            <a:r>
              <a:rPr lang="en-US" dirty="0" smtClean="0"/>
              <a:t>.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dirty="0"/>
              <a:t>MENDES, EV</a:t>
            </a:r>
            <a:r>
              <a:rPr lang="en-US" i="1" dirty="0"/>
              <a:t>. As </a:t>
            </a:r>
            <a:r>
              <a:rPr lang="en-US" i="1" dirty="0" err="1"/>
              <a:t>redes</a:t>
            </a:r>
            <a:r>
              <a:rPr lang="en-US" i="1" dirty="0"/>
              <a:t> de </a:t>
            </a:r>
            <a:r>
              <a:rPr lang="en-US" i="1" dirty="0" err="1"/>
              <a:t>atenção</a:t>
            </a:r>
            <a:r>
              <a:rPr lang="en-US" i="1" dirty="0"/>
              <a:t> à </a:t>
            </a:r>
            <a:r>
              <a:rPr lang="en-US" i="1" dirty="0" err="1"/>
              <a:t>saúde</a:t>
            </a:r>
            <a:r>
              <a:rPr lang="en-US" i="1" dirty="0"/>
              <a:t>. </a:t>
            </a:r>
            <a:r>
              <a:rPr lang="en-US" dirty="0" err="1"/>
              <a:t>Ciência</a:t>
            </a:r>
            <a:r>
              <a:rPr lang="en-US" dirty="0"/>
              <a:t> &amp; </a:t>
            </a:r>
            <a:r>
              <a:rPr lang="en-US" dirty="0" err="1"/>
              <a:t>Saúde</a:t>
            </a:r>
            <a:r>
              <a:rPr lang="en-US" dirty="0"/>
              <a:t> </a:t>
            </a:r>
            <a:r>
              <a:rPr lang="en-US" dirty="0" err="1"/>
              <a:t>Coletiva</a:t>
            </a:r>
            <a:r>
              <a:rPr lang="en-US" dirty="0"/>
              <a:t>, 15(5): 2297-2010. 2010</a:t>
            </a:r>
            <a:r>
              <a:rPr lang="en-US" dirty="0" smtClean="0"/>
              <a:t>.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dirty="0" smtClean="0"/>
              <a:t>SANTOS, EM </a:t>
            </a:r>
            <a:r>
              <a:rPr lang="en-US" i="1" dirty="0" smtClean="0"/>
              <a:t>et al.  </a:t>
            </a:r>
            <a:r>
              <a:rPr lang="en-US" i="1" dirty="0" err="1" smtClean="0"/>
              <a:t>Monitoramento</a:t>
            </a:r>
            <a:r>
              <a:rPr lang="en-US" i="1" dirty="0" smtClean="0"/>
              <a:t>  </a:t>
            </a:r>
            <a:r>
              <a:rPr lang="en-US" i="1" dirty="0" err="1" smtClean="0"/>
              <a:t>em</a:t>
            </a:r>
            <a:r>
              <a:rPr lang="en-US" i="1" dirty="0" smtClean="0"/>
              <a:t> </a:t>
            </a:r>
            <a:r>
              <a:rPr lang="en-US" i="1" dirty="0" err="1" smtClean="0"/>
              <a:t>promoção</a:t>
            </a:r>
            <a:r>
              <a:rPr lang="en-US" i="1" dirty="0" smtClean="0"/>
              <a:t> de </a:t>
            </a:r>
            <a:r>
              <a:rPr lang="en-US" i="1" dirty="0" err="1" smtClean="0"/>
              <a:t>Saúde:uma</a:t>
            </a:r>
            <a:r>
              <a:rPr lang="en-US" i="1" dirty="0" smtClean="0"/>
              <a:t> </a:t>
            </a:r>
            <a:r>
              <a:rPr lang="en-US" i="1" dirty="0" err="1" smtClean="0"/>
              <a:t>experiência</a:t>
            </a:r>
            <a:r>
              <a:rPr lang="en-US" i="1" dirty="0" smtClean="0"/>
              <a:t> de </a:t>
            </a:r>
            <a:r>
              <a:rPr lang="en-US" i="1" dirty="0" err="1" smtClean="0"/>
              <a:t>capacitação</a:t>
            </a:r>
            <a:r>
              <a:rPr lang="en-US" i="1" dirty="0" smtClean="0"/>
              <a:t> de </a:t>
            </a:r>
            <a:r>
              <a:rPr lang="en-US" i="1" dirty="0" err="1" smtClean="0"/>
              <a:t>adultos</a:t>
            </a:r>
            <a:r>
              <a:rPr lang="en-US" i="1" dirty="0" smtClean="0"/>
              <a:t> </a:t>
            </a:r>
            <a:r>
              <a:rPr lang="en-US" i="1" dirty="0" err="1" smtClean="0"/>
              <a:t>em</a:t>
            </a:r>
            <a:r>
              <a:rPr lang="en-US" i="1" dirty="0" smtClean="0"/>
              <a:t> um </a:t>
            </a:r>
            <a:r>
              <a:rPr lang="en-US" i="1" dirty="0" err="1" smtClean="0"/>
              <a:t>estado</a:t>
            </a:r>
            <a:r>
              <a:rPr lang="en-US" i="1" dirty="0" smtClean="0"/>
              <a:t> do </a:t>
            </a:r>
            <a:r>
              <a:rPr lang="en-US" i="1" dirty="0" err="1" smtClean="0"/>
              <a:t>Nordeste</a:t>
            </a:r>
            <a:r>
              <a:rPr lang="en-US" i="1" dirty="0" smtClean="0"/>
              <a:t> </a:t>
            </a:r>
            <a:r>
              <a:rPr lang="en-US" i="1" dirty="0" err="1" smtClean="0"/>
              <a:t>brasileiro</a:t>
            </a:r>
            <a:r>
              <a:rPr lang="en-US" i="1" dirty="0" smtClean="0"/>
              <a:t>. </a:t>
            </a:r>
            <a:r>
              <a:rPr lang="en-US" i="1" dirty="0" err="1" smtClean="0"/>
              <a:t>Educar</a:t>
            </a:r>
            <a:r>
              <a:rPr lang="en-US" i="1" dirty="0" smtClean="0"/>
              <a:t> </a:t>
            </a:r>
            <a:r>
              <a:rPr lang="en-US" i="1" dirty="0" err="1" smtClean="0"/>
              <a:t>em</a:t>
            </a:r>
            <a:r>
              <a:rPr lang="en-US" i="1" dirty="0" smtClean="0"/>
              <a:t> </a:t>
            </a:r>
            <a:r>
              <a:rPr lang="en-US" i="1" dirty="0" err="1" smtClean="0"/>
              <a:t>Revista</a:t>
            </a:r>
            <a:r>
              <a:rPr lang="en-US" i="1" dirty="0" smtClean="0"/>
              <a:t>, Curitiba, </a:t>
            </a:r>
            <a:r>
              <a:rPr lang="en-US" i="1" dirty="0" err="1" smtClean="0"/>
              <a:t>Brasil</a:t>
            </a:r>
            <a:r>
              <a:rPr lang="en-US" i="1" dirty="0" smtClean="0"/>
              <a:t>, n. 46, p. 193-207, out./</a:t>
            </a:r>
            <a:r>
              <a:rPr lang="en-US" i="1" dirty="0" err="1" smtClean="0"/>
              <a:t>dez</a:t>
            </a:r>
            <a:r>
              <a:rPr lang="en-US" i="1" dirty="0" smtClean="0"/>
              <a:t>. </a:t>
            </a:r>
            <a:r>
              <a:rPr lang="en-US" i="1" dirty="0" err="1" smtClean="0"/>
              <a:t>Editora</a:t>
            </a:r>
            <a:r>
              <a:rPr lang="en-US" i="1" dirty="0" smtClean="0"/>
              <a:t> UFPR. 2012.</a:t>
            </a:r>
          </a:p>
          <a:p>
            <a:pPr marL="109728" indent="0">
              <a:buNone/>
            </a:pPr>
            <a:endParaRPr lang="en-US" i="1" dirty="0"/>
          </a:p>
          <a:p>
            <a:pPr marL="109728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07125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Urban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1362</TotalTime>
  <Words>1277</Words>
  <Application>Microsoft Office PowerPoint</Application>
  <PresentationFormat>Apresentação na tela (4:3)</PresentationFormat>
  <Paragraphs>109</Paragraphs>
  <Slides>26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26</vt:i4>
      </vt:variant>
    </vt:vector>
  </HeadingPairs>
  <TitlesOfParts>
    <vt:vector size="28" baseType="lpstr">
      <vt:lpstr>Office Theme</vt:lpstr>
      <vt:lpstr>Urban</vt:lpstr>
      <vt:lpstr>                                    O apoiador local como ator estratégico na implementação do QualiSUS – Rede: engenheiros de conexão?  </vt:lpstr>
      <vt:lpstr>O contexto</vt:lpstr>
      <vt:lpstr>O QualiSUS-rede: estratégia de indução de Redes de Atenção à Saúde</vt:lpstr>
      <vt:lpstr>Slide 4</vt:lpstr>
      <vt:lpstr>Avaliando a implementação: a visibilidade do apoiador</vt:lpstr>
      <vt:lpstr>O apoio institucional integrado </vt:lpstr>
      <vt:lpstr>Competências esperadas</vt:lpstr>
      <vt:lpstr>No caso do QualiSUS-rede.... </vt:lpstr>
      <vt:lpstr>A questão</vt:lpstr>
      <vt:lpstr>Objetivo geral</vt:lpstr>
      <vt:lpstr>Como analisar?</vt:lpstr>
      <vt:lpstr>  O apoiador institucional:a cognição e a prática compartilhada   </vt:lpstr>
      <vt:lpstr>Modelos teóricos de translação -Teoria da tradução do conhecimento -Bowen et al (2005)</vt:lpstr>
      <vt:lpstr> Modelos teóricos de translação - Sociologia de atores intermediários - Nay e Smith (2002) </vt:lpstr>
      <vt:lpstr>Modelos teóricos de translação -Teoria do Ator Rede- Latour (2005</vt:lpstr>
      <vt:lpstr>Clavier et al (2012) - três domínios concomitantes  </vt:lpstr>
      <vt:lpstr>Slide 17</vt:lpstr>
      <vt:lpstr>Slide 18</vt:lpstr>
      <vt:lpstr>Slide 19</vt:lpstr>
      <vt:lpstr>Slide 20</vt:lpstr>
      <vt:lpstr>Slide 21</vt:lpstr>
      <vt:lpstr>Slide 22</vt:lpstr>
      <vt:lpstr>Lições aprendidas</vt:lpstr>
      <vt:lpstr>Lições aprendidas</vt:lpstr>
      <vt:lpstr>Conclusões</vt:lpstr>
      <vt:lpstr>Referências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Bia Laser</dc:creator>
  <cp:lastModifiedBy>Bia Laser</cp:lastModifiedBy>
  <cp:revision>29</cp:revision>
  <dcterms:created xsi:type="dcterms:W3CDTF">2013-11-15T14:45:04Z</dcterms:created>
  <dcterms:modified xsi:type="dcterms:W3CDTF">2016-08-02T04:05:18Z</dcterms:modified>
</cp:coreProperties>
</file>