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 id="2147483732" r:id="rId2"/>
  </p:sldMasterIdLst>
  <p:notesMasterIdLst>
    <p:notesMasterId r:id="rId48"/>
  </p:notesMasterIdLst>
  <p:sldIdLst>
    <p:sldId id="258" r:id="rId3"/>
    <p:sldId id="345" r:id="rId4"/>
    <p:sldId id="373" r:id="rId5"/>
    <p:sldId id="347" r:id="rId6"/>
    <p:sldId id="349" r:id="rId7"/>
    <p:sldId id="348" r:id="rId8"/>
    <p:sldId id="338" r:id="rId9"/>
    <p:sldId id="259" r:id="rId10"/>
    <p:sldId id="353" r:id="rId11"/>
    <p:sldId id="369" r:id="rId12"/>
    <p:sldId id="346" r:id="rId13"/>
    <p:sldId id="356" r:id="rId14"/>
    <p:sldId id="357" r:id="rId15"/>
    <p:sldId id="376" r:id="rId16"/>
    <p:sldId id="377" r:id="rId17"/>
    <p:sldId id="368" r:id="rId18"/>
    <p:sldId id="344" r:id="rId19"/>
    <p:sldId id="379" r:id="rId20"/>
    <p:sldId id="389" r:id="rId21"/>
    <p:sldId id="378" r:id="rId22"/>
    <p:sldId id="354" r:id="rId23"/>
    <p:sldId id="380" r:id="rId24"/>
    <p:sldId id="381" r:id="rId25"/>
    <p:sldId id="355" r:id="rId26"/>
    <p:sldId id="384" r:id="rId27"/>
    <p:sldId id="382" r:id="rId28"/>
    <p:sldId id="341" r:id="rId29"/>
    <p:sldId id="385" r:id="rId30"/>
    <p:sldId id="386" r:id="rId31"/>
    <p:sldId id="370" r:id="rId32"/>
    <p:sldId id="362" r:id="rId33"/>
    <p:sldId id="343" r:id="rId34"/>
    <p:sldId id="360" r:id="rId35"/>
    <p:sldId id="387" r:id="rId36"/>
    <p:sldId id="365" r:id="rId37"/>
    <p:sldId id="388" r:id="rId38"/>
    <p:sldId id="374" r:id="rId39"/>
    <p:sldId id="361" r:id="rId40"/>
    <p:sldId id="366" r:id="rId41"/>
    <p:sldId id="358" r:id="rId42"/>
    <p:sldId id="359" r:id="rId43"/>
    <p:sldId id="335" r:id="rId44"/>
    <p:sldId id="299" r:id="rId45"/>
    <p:sldId id="371" r:id="rId46"/>
    <p:sldId id="372"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43" autoAdjust="0"/>
    <p:restoredTop sz="94660"/>
  </p:normalViewPr>
  <p:slideViewPr>
    <p:cSldViewPr snapToGrid="0" snapToObjects="1">
      <p:cViewPr varScale="1">
        <p:scale>
          <a:sx n="157" d="100"/>
          <a:sy n="157" d="100"/>
        </p:scale>
        <p:origin x="-222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28F64-5A3C-8B4B-ACCD-D75B052B0231}" type="datetimeFigureOut">
              <a:rPr lang="en-US" smtClean="0"/>
              <a:pPr/>
              <a:t>8/2/2016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23A63F-5642-0C4F-9F88-5B2408C4A51E}" type="slidenum">
              <a:rPr lang="en-US" smtClean="0"/>
              <a:pPr/>
              <a:t>‹nº›</a:t>
            </a:fld>
            <a:endParaRPr lang="en-US"/>
          </a:p>
        </p:txBody>
      </p:sp>
    </p:spTree>
    <p:extLst>
      <p:ext uri="{BB962C8B-B14F-4D97-AF65-F5344CB8AC3E}">
        <p14:creationId xmlns:p14="http://schemas.microsoft.com/office/powerpoint/2010/main" val="18759409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pPr/>
              <a:t>2</a:t>
            </a:fld>
            <a:endParaRPr lang="en-US"/>
          </a:p>
        </p:txBody>
      </p:sp>
    </p:spTree>
    <p:extLst>
      <p:ext uri="{BB962C8B-B14F-4D97-AF65-F5344CB8AC3E}">
        <p14:creationId xmlns:p14="http://schemas.microsoft.com/office/powerpoint/2010/main" val="1039860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pPr/>
              <a:t>3</a:t>
            </a:fld>
            <a:endParaRPr lang="en-US"/>
          </a:p>
        </p:txBody>
      </p:sp>
    </p:spTree>
    <p:extLst>
      <p:ext uri="{BB962C8B-B14F-4D97-AF65-F5344CB8AC3E}">
        <p14:creationId xmlns:p14="http://schemas.microsoft.com/office/powerpoint/2010/main" val="1039860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pPr/>
              <a:t>4</a:t>
            </a:fld>
            <a:endParaRPr lang="en-US"/>
          </a:p>
        </p:txBody>
      </p:sp>
    </p:spTree>
    <p:extLst>
      <p:ext uri="{BB962C8B-B14F-4D97-AF65-F5344CB8AC3E}">
        <p14:creationId xmlns:p14="http://schemas.microsoft.com/office/powerpoint/2010/main" val="1039860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pPr/>
              <a:t>5</a:t>
            </a:fld>
            <a:endParaRPr lang="en-US"/>
          </a:p>
        </p:txBody>
      </p:sp>
    </p:spTree>
    <p:extLst>
      <p:ext uri="{BB962C8B-B14F-4D97-AF65-F5344CB8AC3E}">
        <p14:creationId xmlns:p14="http://schemas.microsoft.com/office/powerpoint/2010/main" val="1039860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pPr/>
              <a:t>6</a:t>
            </a:fld>
            <a:endParaRPr lang="en-US"/>
          </a:p>
        </p:txBody>
      </p:sp>
    </p:spTree>
    <p:extLst>
      <p:ext uri="{BB962C8B-B14F-4D97-AF65-F5344CB8AC3E}">
        <p14:creationId xmlns:p14="http://schemas.microsoft.com/office/powerpoint/2010/main" val="1039860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dirty="0"/>
          </a:p>
        </p:txBody>
      </p:sp>
      <p:sp>
        <p:nvSpPr>
          <p:cNvPr id="4" name="Slide Number Placeholder 3"/>
          <p:cNvSpPr>
            <a:spLocks noGrp="1"/>
          </p:cNvSpPr>
          <p:nvPr>
            <p:ph type="sldNum" sz="quarter" idx="10"/>
          </p:nvPr>
        </p:nvSpPr>
        <p:spPr/>
        <p:txBody>
          <a:bodyPr/>
          <a:lstStyle/>
          <a:p>
            <a:fld id="{524AAF62-516A-5345-8915-2664A7F50D38}" type="slidenum">
              <a:rPr lang="en-US" smtClean="0">
                <a:solidFill>
                  <a:prstClr val="black"/>
                </a:solidFill>
              </a:rPr>
              <a:pPr/>
              <a:t>42</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7" name="Picture 6"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D5CC51D4-7247-EA45-A4DF-7C6AA1607A10}" type="datetimeFigureOut">
              <a:rPr lang="en-US" smtClean="0">
                <a:solidFill>
                  <a:srgbClr val="333333"/>
                </a:solidFill>
                <a:effectLst>
                  <a:outerShdw blurRad="63500" dir="2700000" algn="tl" rotWithShape="0">
                    <a:prstClr val="white">
                      <a:alpha val="40000"/>
                    </a:prstClr>
                  </a:outerShdw>
                </a:effectLst>
              </a:rPr>
              <a:pPr/>
              <a:t>8/2/2016</a:t>
            </a:fld>
            <a:endParaRPr lang="en-US">
              <a:solidFill>
                <a:srgbClr val="333333"/>
              </a:solidFill>
              <a:effectLst>
                <a:outerShdw blurRad="63500" dir="2700000" algn="tl" rotWithShape="0">
                  <a:prstClr val="white">
                    <a:alpha val="40000"/>
                  </a:prstClr>
                </a:outerShdw>
              </a:effectLst>
            </a:endParaRPr>
          </a:p>
        </p:txBody>
      </p:sp>
      <p:sp>
        <p:nvSpPr>
          <p:cNvPr id="5" name="Footer Placeholder 4"/>
          <p:cNvSpPr>
            <a:spLocks noGrp="1"/>
          </p:cNvSpPr>
          <p:nvPr>
            <p:ph type="ftr" sz="quarter" idx="11"/>
          </p:nvPr>
        </p:nvSpPr>
        <p:spPr/>
        <p:txBody>
          <a:bodyPr/>
          <a:lstStyle/>
          <a:p>
            <a:endParaRPr lang="en-US">
              <a:solidFill>
                <a:srgbClr val="333333"/>
              </a:solidFill>
              <a:effectLst>
                <a:outerShdw blurRad="63500" dir="2700000" algn="tl" rotWithShape="0">
                  <a:prstClr val="white">
                    <a:alpha val="40000"/>
                  </a:prstClr>
                </a:outerShdw>
              </a:effectLst>
            </a:endParaRPr>
          </a:p>
        </p:txBody>
      </p:sp>
      <p:sp>
        <p:nvSpPr>
          <p:cNvPr id="6" name="Slide Number Placeholder 5"/>
          <p:cNvSpPr>
            <a:spLocks noGrp="1"/>
          </p:cNvSpPr>
          <p:nvPr>
            <p:ph type="sldNum" sz="quarter" idx="12"/>
          </p:nvPr>
        </p:nvSpPr>
        <p:spPr/>
        <p:txBody>
          <a:bodyPr/>
          <a:lstStyle/>
          <a:p>
            <a:fld id="{EC12E042-0F8E-EF4D-A2B5-9890025AB6AF}" type="slidenum">
              <a:rPr lang="en-US" smtClean="0">
                <a:solidFill>
                  <a:srgbClr val="333333"/>
                </a:solidFill>
                <a:effectLst>
                  <a:outerShdw blurRad="63500" dir="2700000" algn="tl" rotWithShape="0">
                    <a:prstClr val="white">
                      <a:alpha val="40000"/>
                    </a:prstClr>
                  </a:outerShdw>
                </a:effectLst>
              </a:rPr>
              <a:pPr/>
              <a:t>‹nº›</a:t>
            </a:fld>
            <a:endParaRPr lang="en-US">
              <a:solidFill>
                <a:srgbClr val="333333"/>
              </a:solidFill>
              <a:effectLst>
                <a:outerShdw blurRad="63500" dir="2700000" algn="tl" rotWithShape="0">
                  <a:prstClr val="white">
                    <a:alpha val="40000"/>
                  </a:prstClr>
                </a:outerShdw>
              </a:effectLs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13511C-5295-41D5-AC77-4D0E28D3E4A4}" type="datetimeFigureOut">
              <a:rPr lang="en-US" smtClean="0"/>
              <a:pPr/>
              <a:t>8/2/2016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2AD92-2E2F-409C-B9FD-FB57A4C19590}"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62753"/>
            <a:ext cx="7583488" cy="1283167"/>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8"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32494" y="6356350"/>
            <a:ext cx="2133600" cy="36512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defRPr>
            </a:lvl1pPr>
          </a:lstStyle>
          <a:p>
            <a:fld id="{D5CC51D4-7247-EA45-A4DF-7C6AA1607A10}" type="datetimeFigureOut">
              <a:rPr lang="en-US" smtClean="0">
                <a:solidFill>
                  <a:srgbClr val="333333"/>
                </a:solidFill>
                <a:effectLst>
                  <a:outerShdw blurRad="63500" dir="2700000" algn="tl" rotWithShape="0">
                    <a:prstClr val="white">
                      <a:alpha val="40000"/>
                    </a:prstClr>
                  </a:outerShdw>
                </a:effectLst>
              </a:rPr>
              <a:pPr/>
              <a:t>8/2/2016</a:t>
            </a:fld>
            <a:endParaRPr lang="en-US">
              <a:solidFill>
                <a:srgbClr val="333333"/>
              </a:solidFill>
              <a:effectLst>
                <a:outerShdw blurRad="63500" dir="2700000" algn="tl" rotWithShape="0">
                  <a:prstClr val="white">
                    <a:alpha val="40000"/>
                  </a:prstClr>
                </a:outerShdw>
              </a:effectLst>
            </a:endParaRPr>
          </a:p>
        </p:txBody>
      </p:sp>
      <p:sp>
        <p:nvSpPr>
          <p:cNvPr id="5" name="Footer Placeholder 4"/>
          <p:cNvSpPr>
            <a:spLocks noGrp="1"/>
          </p:cNvSpPr>
          <p:nvPr>
            <p:ph type="ftr" sz="quarter" idx="3"/>
          </p:nvPr>
        </p:nvSpPr>
        <p:spPr>
          <a:xfrm>
            <a:off x="242047" y="6356350"/>
            <a:ext cx="2895600" cy="36512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defRPr>
            </a:lvl1pPr>
          </a:lstStyle>
          <a:p>
            <a:endParaRPr lang="en-US">
              <a:solidFill>
                <a:srgbClr val="333333"/>
              </a:solidFill>
              <a:effectLst>
                <a:outerShdw blurRad="63500" dir="2700000" algn="tl" rotWithShape="0">
                  <a:prstClr val="white">
                    <a:alpha val="40000"/>
                  </a:prstClr>
                </a:outerShdw>
              </a:effectLst>
            </a:endParaRPr>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bg2"/>
                </a:solidFill>
                <a:effectLst>
                  <a:outerShdw blurRad="63500" dir="2700000" algn="tl" rotWithShape="0">
                    <a:schemeClr val="tx1">
                      <a:alpha val="40000"/>
                    </a:schemeClr>
                  </a:outerShdw>
                </a:effectLst>
              </a:defRPr>
            </a:lvl1pPr>
          </a:lstStyle>
          <a:p>
            <a:fld id="{EC12E042-0F8E-EF4D-A2B5-9890025AB6AF}" type="slidenum">
              <a:rPr lang="en-US" smtClean="0">
                <a:solidFill>
                  <a:srgbClr val="333333"/>
                </a:solidFill>
                <a:effectLst>
                  <a:outerShdw blurRad="63500" dir="2700000" algn="tl" rotWithShape="0">
                    <a:prstClr val="white">
                      <a:alpha val="40000"/>
                    </a:prstClr>
                  </a:outerShdw>
                </a:effectLst>
              </a:rPr>
              <a:pPr/>
              <a:t>‹nº›</a:t>
            </a:fld>
            <a:endParaRPr lang="en-US">
              <a:solidFill>
                <a:srgbClr val="333333"/>
              </a:solidFill>
              <a:effectLst>
                <a:outerShdw blurRad="63500" dir="2700000" algn="tl" rotWithShape="0">
                  <a:prstClr val="white">
                    <a:alpha val="40000"/>
                  </a:prstClr>
                </a:outerShdw>
              </a:effectLst>
            </a:endParaRPr>
          </a:p>
        </p:txBody>
      </p:sp>
    </p:spTree>
  </p:cSld>
  <p:clrMap bg1="dk1" tx1="lt1" bg2="dk2" tx2="lt2" accent1="accent1" accent2="accent2" accent3="accent3" accent4="accent4" accent5="accent5" accent6="accent6" hlink="hlink" folHlink="folHlink"/>
  <p:sldLayoutIdLst>
    <p:sldLayoutId id="2147483726" r:id="rId1"/>
  </p:sldLayoutIdLst>
  <p:txStyles>
    <p:title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p:titleStyle>
    <p:bodyStyle>
      <a:lvl1pPr marL="282575" indent="-282575" algn="l" defTabSz="914400" rtl="0" eaLnBrk="1" latinLnBrk="0" hangingPunct="1">
        <a:spcBef>
          <a:spcPts val="2000"/>
        </a:spcBef>
        <a:buFont typeface="Calisto MT" pitchFamily="18" charset="0"/>
        <a:buChar char="•"/>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577850" indent="-295275" algn="l" defTabSz="914400" rtl="0" eaLnBrk="1" latinLnBrk="0" hangingPunct="1">
        <a:spcBef>
          <a:spcPts val="600"/>
        </a:spcBef>
        <a:buClr>
          <a:schemeClr val="bg2">
            <a:lumMod val="60000"/>
            <a:lumOff val="40000"/>
          </a:schemeClr>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mn-lt"/>
          <a:ea typeface="+mn-ea"/>
          <a:cs typeface="+mn-cs"/>
        </a:defRPr>
      </a:lvl2pPr>
      <a:lvl3pPr marL="860425" indent="-282575" algn="l" defTabSz="914400" rtl="0" eaLnBrk="1" latinLnBrk="0" hangingPunct="1">
        <a:spcBef>
          <a:spcPts val="600"/>
        </a:spcBef>
        <a:buFont typeface="Calisto MT" pitchFamily="18" charset="0"/>
        <a:buChar char="•"/>
        <a:defRPr sz="2000" kern="1200">
          <a:solidFill>
            <a:schemeClr val="bg2"/>
          </a:solidFill>
          <a:effectLst>
            <a:outerShdw blurRad="63500" dir="2700000" algn="tl" rotWithShape="0">
              <a:schemeClr val="tx1">
                <a:alpha val="40000"/>
              </a:schemeClr>
            </a:outerShdw>
          </a:effectLst>
          <a:latin typeface="+mn-lt"/>
          <a:ea typeface="+mn-ea"/>
          <a:cs typeface="+mn-cs"/>
        </a:defRPr>
      </a:lvl3pPr>
      <a:lvl4pPr marL="1143000" indent="-282575" algn="l" defTabSz="914400" rtl="0" eaLnBrk="1" latinLnBrk="0" hangingPunct="1">
        <a:spcBef>
          <a:spcPts val="600"/>
        </a:spcBef>
        <a:buClr>
          <a:schemeClr val="bg2">
            <a:lumMod val="60000"/>
            <a:lumOff val="40000"/>
          </a:schemeClr>
        </a:buClr>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4pPr>
      <a:lvl5pPr marL="1425575" indent="-282575" algn="l" defTabSz="914400" rtl="0" eaLnBrk="1" latinLnBrk="0" hangingPunct="1">
        <a:spcBef>
          <a:spcPts val="600"/>
        </a:spcBef>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defTabSz="914400"/>
            <a:fld id="{0E13511C-5295-41D5-AC77-4D0E28D3E4A4}" type="datetimeFigureOut">
              <a:rPr lang="en-US" smtClean="0"/>
              <a:pPr defTabSz="914400"/>
              <a:t>8/2/2016</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defTabSz="914400"/>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defTabSz="914400"/>
            <a:fld id="{C642AD92-2E2F-409C-B9FD-FB57A4C19590}" type="slidenum">
              <a:rPr lang="en-US" smtClean="0"/>
              <a:pPr defTabSz="914400"/>
              <a:t>‹nº›</a:t>
            </a:fld>
            <a:endParaRPr lang="en-US"/>
          </a:p>
        </p:txBody>
      </p:sp>
    </p:spTree>
  </p:cSld>
  <p:clrMap bg1="lt1" tx1="dk1" bg2="lt2" tx2="dk2" accent1="accent1" accent2="accent2" accent3="accent3" accent4="accent4" accent5="accent5" accent6="accent6" hlink="hlink" folHlink="folHlink"/>
  <p:sldLayoutIdLst>
    <p:sldLayoutId id="2147483733" r:id="rId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675" y="1"/>
            <a:ext cx="8769052" cy="1423576"/>
          </a:xfrm>
        </p:spPr>
        <p:txBody>
          <a:bodyPr/>
          <a:lstStyle/>
          <a:p>
            <a:r>
              <a:rPr lang="en-US" sz="2800" b="1" dirty="0" smtClean="0"/>
              <a:t>Building the</a:t>
            </a:r>
            <a:br>
              <a:rPr lang="en-US" sz="2800" b="1" dirty="0" smtClean="0"/>
            </a:br>
            <a:r>
              <a:rPr lang="en-US" sz="2800" b="1" dirty="0" smtClean="0"/>
              <a:t> </a:t>
            </a:r>
            <a:r>
              <a:rPr lang="en-US" sz="3000" b="1" dirty="0" smtClean="0"/>
              <a:t>21st Century Developmental State:</a:t>
            </a:r>
            <a:r>
              <a:rPr lang="en-US" sz="3200" dirty="0" smtClean="0"/>
              <a:t/>
            </a:r>
            <a:br>
              <a:rPr lang="en-US" sz="3200" dirty="0" smtClean="0"/>
            </a:br>
            <a:r>
              <a:rPr lang="en-US" sz="2800" b="1" dirty="0" smtClean="0"/>
              <a:t>Challenges and Possibilities</a:t>
            </a:r>
            <a:endParaRPr lang="en-US" sz="2800" b="1" dirty="0"/>
          </a:p>
        </p:txBody>
      </p:sp>
      <p:sp>
        <p:nvSpPr>
          <p:cNvPr id="3" name="Content Placeholder 2"/>
          <p:cNvSpPr>
            <a:spLocks noGrp="1"/>
          </p:cNvSpPr>
          <p:nvPr>
            <p:ph idx="1"/>
          </p:nvPr>
        </p:nvSpPr>
        <p:spPr/>
        <p:txBody>
          <a:bodyPr>
            <a:normAutofit fontScale="55000" lnSpcReduction="20000"/>
          </a:bodyPr>
          <a:lstStyle/>
          <a:p>
            <a:pPr algn="ctr">
              <a:spcBef>
                <a:spcPts val="0"/>
              </a:spcBef>
              <a:buNone/>
            </a:pPr>
            <a:endParaRPr lang="en-US" sz="3600" b="1" dirty="0" smtClean="0">
              <a:solidFill>
                <a:srgbClr val="FF0000"/>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endParaRPr lang="en-US" sz="4129" b="1" dirty="0" smtClean="0">
              <a:solidFill>
                <a:srgbClr val="FF0000"/>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5818" b="1" dirty="0" smtClean="0">
                <a:effectLst/>
                <a:latin typeface="Perpetua Titling MT"/>
                <a:ea typeface="+mj-ea"/>
                <a:cs typeface="+mj-cs"/>
              </a:rPr>
              <a:t>Peter Evans</a:t>
            </a:r>
          </a:p>
          <a:p>
            <a:pPr algn="ctr">
              <a:spcBef>
                <a:spcPts val="0"/>
              </a:spcBef>
              <a:buNone/>
            </a:pPr>
            <a:endParaRPr lang="en-US" sz="4129" b="1" dirty="0" smtClean="0">
              <a:effectLst/>
              <a:latin typeface="Perpetua Titling MT"/>
              <a:ea typeface="+mj-ea"/>
              <a:cs typeface="+mj-cs"/>
            </a:endParaRPr>
          </a:p>
          <a:p>
            <a:pPr algn="ctr">
              <a:spcBef>
                <a:spcPts val="0"/>
              </a:spcBef>
              <a:buNone/>
            </a:pPr>
            <a:r>
              <a:rPr lang="en-US" sz="3097" b="1" dirty="0" err="1" smtClean="0">
                <a:effectLst/>
                <a:latin typeface="Perpetua Titling MT"/>
                <a:ea typeface="+mj-ea"/>
                <a:cs typeface="+mj-cs"/>
              </a:rPr>
              <a:t>Uc</a:t>
            </a:r>
            <a:r>
              <a:rPr lang="en-US" sz="3097" b="1" dirty="0" smtClean="0">
                <a:effectLst/>
                <a:latin typeface="Perpetua Titling MT"/>
                <a:ea typeface="+mj-ea"/>
                <a:cs typeface="+mj-cs"/>
              </a:rPr>
              <a:t> Berkeley, Sociology</a:t>
            </a:r>
          </a:p>
          <a:p>
            <a:pPr algn="ctr">
              <a:spcBef>
                <a:spcPts val="0"/>
              </a:spcBef>
              <a:buNone/>
            </a:pPr>
            <a:r>
              <a:rPr lang="en-US" sz="3097" b="1" dirty="0" smtClean="0">
                <a:effectLst/>
                <a:latin typeface="Perpetua Titling MT"/>
                <a:ea typeface="+mj-ea"/>
                <a:cs typeface="+mj-cs"/>
              </a:rPr>
              <a:t>Watson Institute, Brown University</a:t>
            </a:r>
          </a:p>
          <a:p>
            <a:pPr algn="ctr">
              <a:spcBef>
                <a:spcPts val="0"/>
              </a:spcBef>
              <a:buNone/>
            </a:pPr>
            <a:endParaRPr lang="en-US" sz="3600" b="1" dirty="0" smtClean="0">
              <a:effectLst/>
              <a:latin typeface="Perpetua Titling MT"/>
              <a:ea typeface="+mj-ea"/>
              <a:cs typeface="+mj-cs"/>
            </a:endParaRPr>
          </a:p>
          <a:p>
            <a:pPr algn="ctr">
              <a:spcBef>
                <a:spcPts val="0"/>
              </a:spcBef>
              <a:buNone/>
            </a:pPr>
            <a:endParaRPr lang="en-US" sz="3600" b="1" dirty="0" smtClean="0">
              <a:effectLst/>
              <a:latin typeface="Perpetua Titling MT"/>
              <a:ea typeface="+mj-ea"/>
              <a:cs typeface="+mj-cs"/>
            </a:endParaRPr>
          </a:p>
          <a:p>
            <a:pPr algn="ctr">
              <a:spcBef>
                <a:spcPts val="0"/>
              </a:spcBef>
              <a:buNone/>
            </a:pPr>
            <a:r>
              <a:rPr lang="en-US" sz="3600" b="1" dirty="0" smtClean="0">
                <a:effectLst/>
                <a:latin typeface="Perpetua Titling MT"/>
                <a:ea typeface="+mj-ea"/>
                <a:cs typeface="+mj-cs"/>
              </a:rPr>
              <a:t>Presentation for </a:t>
            </a:r>
          </a:p>
          <a:p>
            <a:pPr algn="ctr">
              <a:spcBef>
                <a:spcPts val="0"/>
              </a:spcBef>
              <a:buNone/>
            </a:pPr>
            <a:r>
              <a:rPr lang="en-US" sz="5091" b="1" dirty="0" smtClean="0">
                <a:effectLst/>
                <a:latin typeface="Perpetua Titling MT"/>
                <a:ea typeface="+mj-ea"/>
                <a:cs typeface="+mj-cs"/>
              </a:rPr>
              <a:t>NUPPAA</a:t>
            </a:r>
          </a:p>
          <a:p>
            <a:pPr algn="ctr">
              <a:spcBef>
                <a:spcPts val="0"/>
              </a:spcBef>
              <a:buNone/>
            </a:pPr>
            <a:r>
              <a:rPr lang="en-US" sz="3600" b="1" dirty="0" smtClean="0">
                <a:effectLst/>
                <a:latin typeface="Perpetua Titling MT"/>
                <a:ea typeface="+mj-ea"/>
                <a:cs typeface="+mj-cs"/>
              </a:rPr>
              <a:t> </a:t>
            </a:r>
            <a:r>
              <a:rPr lang="en-US" sz="3273" b="1" dirty="0" err="1" smtClean="0">
                <a:effectLst/>
                <a:latin typeface="Perpetua Titling MT"/>
                <a:ea typeface="+mj-ea"/>
                <a:cs typeface="+mj-cs"/>
              </a:rPr>
              <a:t>Núcleo</a:t>
            </a:r>
            <a:r>
              <a:rPr lang="en-US" sz="3273" b="1" dirty="0" smtClean="0">
                <a:effectLst/>
                <a:latin typeface="Perpetua Titling MT"/>
                <a:ea typeface="+mj-ea"/>
                <a:cs typeface="+mj-cs"/>
              </a:rPr>
              <a:t> de </a:t>
            </a:r>
            <a:r>
              <a:rPr lang="en-US" sz="3273" b="1" dirty="0" err="1" smtClean="0">
                <a:effectLst/>
                <a:latin typeface="Perpetua Titling MT"/>
                <a:ea typeface="+mj-ea"/>
                <a:cs typeface="+mj-cs"/>
              </a:rPr>
              <a:t>Políticas</a:t>
            </a:r>
            <a:r>
              <a:rPr lang="en-US" sz="3273" b="1" dirty="0" smtClean="0">
                <a:effectLst/>
                <a:latin typeface="Perpetua Titling MT"/>
                <a:ea typeface="+mj-ea"/>
                <a:cs typeface="+mj-cs"/>
              </a:rPr>
              <a:t> </a:t>
            </a:r>
            <a:r>
              <a:rPr lang="en-US" sz="3273" b="1" dirty="0" err="1" smtClean="0">
                <a:effectLst/>
                <a:latin typeface="Perpetua Titling MT"/>
                <a:ea typeface="+mj-ea"/>
                <a:cs typeface="+mj-cs"/>
              </a:rPr>
              <a:t>Públicas</a:t>
            </a:r>
            <a:r>
              <a:rPr lang="en-US" sz="3273" b="1" dirty="0" smtClean="0">
                <a:effectLst/>
                <a:latin typeface="Perpetua Titling MT"/>
                <a:ea typeface="+mj-ea"/>
                <a:cs typeface="+mj-cs"/>
              </a:rPr>
              <a:t>: </a:t>
            </a:r>
            <a:r>
              <a:rPr lang="en-US" sz="3273" b="1" dirty="0" err="1" smtClean="0">
                <a:effectLst/>
                <a:latin typeface="Perpetua Titling MT"/>
                <a:ea typeface="+mj-ea"/>
                <a:cs typeface="+mj-cs"/>
              </a:rPr>
              <a:t>Análise</a:t>
            </a:r>
            <a:r>
              <a:rPr lang="en-US" sz="3273" b="1" dirty="0" smtClean="0">
                <a:effectLst/>
                <a:latin typeface="Perpetua Titling MT"/>
                <a:ea typeface="+mj-ea"/>
                <a:cs typeface="+mj-cs"/>
              </a:rPr>
              <a:t> </a:t>
            </a:r>
            <a:r>
              <a:rPr lang="en-US" sz="3273" b="1" dirty="0" err="1" smtClean="0">
                <a:effectLst/>
                <a:latin typeface="Perpetua Titling MT"/>
                <a:ea typeface="+mj-ea"/>
                <a:cs typeface="+mj-cs"/>
              </a:rPr>
              <a:t>e</a:t>
            </a:r>
            <a:r>
              <a:rPr lang="en-US" sz="3273" b="1" dirty="0" smtClean="0">
                <a:effectLst/>
                <a:latin typeface="Perpetua Titling MT"/>
                <a:ea typeface="+mj-ea"/>
                <a:cs typeface="+mj-cs"/>
              </a:rPr>
              <a:t> </a:t>
            </a:r>
            <a:r>
              <a:rPr lang="en-US" sz="3273" b="1" dirty="0" err="1" smtClean="0">
                <a:effectLst/>
                <a:latin typeface="Perpetua Titling MT"/>
                <a:ea typeface="+mj-ea"/>
                <a:cs typeface="+mj-cs"/>
              </a:rPr>
              <a:t>Avaliação</a:t>
            </a:r>
            <a:r>
              <a:rPr lang="en-US" sz="3600" b="1" dirty="0" smtClean="0">
                <a:effectLst/>
                <a:latin typeface="Perpetua Titling MT"/>
                <a:ea typeface="+mj-ea"/>
                <a:cs typeface="+mj-cs"/>
              </a:rPr>
              <a:t>  </a:t>
            </a:r>
          </a:p>
          <a:p>
            <a:pPr algn="ctr">
              <a:spcBef>
                <a:spcPts val="0"/>
              </a:spcBef>
              <a:buNone/>
            </a:pPr>
            <a:r>
              <a:rPr lang="en-US" sz="3600" b="1" dirty="0" smtClean="0">
                <a:effectLst/>
                <a:latin typeface="Perpetua Titling MT"/>
                <a:ea typeface="+mj-ea"/>
                <a:cs typeface="+mj-cs"/>
              </a:rPr>
              <a:t/>
            </a:r>
            <a:br>
              <a:rPr lang="en-US" sz="3600" b="1" dirty="0" smtClean="0">
                <a:effectLst/>
                <a:latin typeface="Perpetua Titling MT"/>
                <a:ea typeface="+mj-ea"/>
                <a:cs typeface="+mj-cs"/>
              </a:rPr>
            </a:br>
            <a:r>
              <a:rPr lang="en-US" sz="3600" b="1" dirty="0" smtClean="0">
                <a:effectLst/>
                <a:latin typeface="Perpetua Titling MT"/>
                <a:ea typeface="+mj-ea"/>
                <a:cs typeface="+mj-cs"/>
              </a:rPr>
              <a:t>August 1, 2016</a:t>
            </a:r>
          </a:p>
          <a:p>
            <a:pPr algn="ctr">
              <a:spcBef>
                <a:spcPts val="0"/>
              </a:spcBef>
              <a:buNone/>
            </a:pPr>
            <a:r>
              <a:rPr lang="en-US" sz="3600" b="1" dirty="0" smtClean="0">
                <a:effectLst/>
                <a:latin typeface="Perpetua Titling MT"/>
                <a:ea typeface="+mj-ea"/>
                <a:cs typeface="+mj-cs"/>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62753"/>
            <a:ext cx="8209172" cy="1283167"/>
          </a:xfrm>
        </p:spPr>
        <p:txBody>
          <a:bodyPr/>
          <a:lstStyle/>
          <a:p>
            <a:r>
              <a:rPr lang="en-US" sz="4400" b="1" dirty="0" smtClean="0">
                <a:solidFill>
                  <a:prstClr val="white"/>
                </a:solidFill>
              </a:rPr>
              <a:t>The dilemma of </a:t>
            </a:r>
            <a:br>
              <a:rPr lang="en-US" sz="4400" b="1" dirty="0" smtClean="0">
                <a:solidFill>
                  <a:prstClr val="white"/>
                </a:solidFill>
              </a:rPr>
            </a:br>
            <a:r>
              <a:rPr lang="en-US" sz="4400" b="1" dirty="0" smtClean="0">
                <a:solidFill>
                  <a:prstClr val="white"/>
                </a:solidFill>
              </a:rPr>
              <a:t>21</a:t>
            </a:r>
            <a:r>
              <a:rPr lang="en-US" sz="4400" b="1" baseline="30000" dirty="0" smtClean="0">
                <a:solidFill>
                  <a:prstClr val="white"/>
                </a:solidFill>
              </a:rPr>
              <a:t>st</a:t>
            </a:r>
            <a:r>
              <a:rPr lang="en-US" sz="4400" b="1" dirty="0" smtClean="0">
                <a:solidFill>
                  <a:prstClr val="white"/>
                </a:solidFill>
              </a:rPr>
              <a:t> Century States</a:t>
            </a:r>
            <a:endParaRPr lang="en-US" sz="4400" b="1" dirty="0"/>
          </a:p>
        </p:txBody>
      </p:sp>
      <p:sp>
        <p:nvSpPr>
          <p:cNvPr id="3" name="Content Placeholder 2"/>
          <p:cNvSpPr>
            <a:spLocks noGrp="1"/>
          </p:cNvSpPr>
          <p:nvPr>
            <p:ph idx="1"/>
          </p:nvPr>
        </p:nvSpPr>
        <p:spPr>
          <a:xfrm>
            <a:off x="162120" y="2648172"/>
            <a:ext cx="8826515" cy="3188136"/>
          </a:xfrm>
        </p:spPr>
        <p:style>
          <a:lnRef idx="1">
            <a:schemeClr val="accent1"/>
          </a:lnRef>
          <a:fillRef idx="2">
            <a:schemeClr val="accent1"/>
          </a:fillRef>
          <a:effectRef idx="1">
            <a:schemeClr val="accent1"/>
          </a:effectRef>
          <a:fontRef idx="minor">
            <a:schemeClr val="dk1"/>
          </a:fontRef>
        </p:style>
        <p:txBody>
          <a:bodyPr anchor="t">
            <a:normAutofit/>
          </a:bodyPr>
          <a:lstStyle/>
          <a:p>
            <a:pPr algn="ctr">
              <a:spcBef>
                <a:spcPts val="0"/>
              </a:spcBef>
              <a:buNone/>
            </a:pP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FROM BRAZIL TO CHINA </a:t>
            </a:r>
          </a:p>
          <a:p>
            <a:pPr algn="ctr">
              <a:spcBef>
                <a:spcPts val="0"/>
              </a:spcBef>
              <a:buNone/>
            </a:pP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TO THE U.S. TO THE EU:</a:t>
            </a:r>
          </a:p>
          <a:p>
            <a:pPr algn="ctr">
              <a:spcBef>
                <a:spcPts val="0"/>
              </a:spcBef>
              <a:buNone/>
            </a:pP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STATES ARE UNABLE TO DELIVER THE COLLECTIVE GOODS THAT THEIR CITIZENS WANT AND NEED</a:t>
            </a:r>
            <a:endParaRPr lang="en-US" sz="2000" b="1" dirty="0" smtClean="0">
              <a:latin typeface="Arial"/>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62753"/>
            <a:ext cx="8209172" cy="1283167"/>
          </a:xfrm>
        </p:spPr>
        <p:txBody>
          <a:bodyPr/>
          <a:lstStyle/>
          <a:p>
            <a:r>
              <a:rPr lang="en-US" sz="4400" b="1" dirty="0" smtClean="0">
                <a:solidFill>
                  <a:prstClr val="white"/>
                </a:solidFill>
              </a:rPr>
              <a:t>The dilemma is </a:t>
            </a:r>
            <a:br>
              <a:rPr lang="en-US" sz="4400" b="1" dirty="0" smtClean="0">
                <a:solidFill>
                  <a:prstClr val="white"/>
                </a:solidFill>
              </a:rPr>
            </a:br>
            <a:r>
              <a:rPr lang="en-US" sz="4400" b="1" dirty="0" smtClean="0">
                <a:solidFill>
                  <a:prstClr val="white"/>
                </a:solidFill>
              </a:rPr>
              <a:t>self-reinforcing</a:t>
            </a:r>
            <a:endParaRPr lang="en-US" sz="4400" b="1" dirty="0"/>
          </a:p>
        </p:txBody>
      </p:sp>
      <p:sp>
        <p:nvSpPr>
          <p:cNvPr id="3" name="Content Placeholder 2"/>
          <p:cNvSpPr>
            <a:spLocks noGrp="1"/>
          </p:cNvSpPr>
          <p:nvPr>
            <p:ph idx="1"/>
          </p:nvPr>
        </p:nvSpPr>
        <p:spPr>
          <a:xfrm>
            <a:off x="162120" y="2648172"/>
            <a:ext cx="8826515" cy="3188136"/>
          </a:xfrm>
        </p:spPr>
        <p:style>
          <a:lnRef idx="1">
            <a:schemeClr val="accent1"/>
          </a:lnRef>
          <a:fillRef idx="2">
            <a:schemeClr val="accent1"/>
          </a:fillRef>
          <a:effectRef idx="1">
            <a:schemeClr val="accent1"/>
          </a:effectRef>
          <a:fontRef idx="minor">
            <a:schemeClr val="dk1"/>
          </a:fontRef>
        </p:style>
        <p:txBody>
          <a:bodyPr anchor="t">
            <a:normAutofit lnSpcReduction="10000"/>
          </a:bodyPr>
          <a:lstStyle/>
          <a:p>
            <a:pPr algn="ctr">
              <a:spcBef>
                <a:spcPts val="0"/>
              </a:spcBef>
              <a:buNone/>
            </a:pPr>
            <a:r>
              <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states’ inability to deliver creates a </a:t>
            </a:r>
          </a:p>
          <a:p>
            <a:pPr algn="ctr">
              <a:spcBef>
                <a:spcPts val="0"/>
              </a:spcBef>
              <a:buNone/>
            </a:pPr>
            <a:endPar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40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Vicious circle</a:t>
            </a:r>
          </a:p>
          <a:p>
            <a:pPr algn="ctr">
              <a:spcBef>
                <a:spcPts val="0"/>
              </a:spcBef>
              <a:buNone/>
            </a:pPr>
            <a:endPar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Undermining esprit de corps within states and political legitimacy</a:t>
            </a:r>
          </a:p>
          <a:p>
            <a:pPr algn="ctr">
              <a:spcBef>
                <a:spcPts val="0"/>
              </a:spcBef>
              <a:buNone/>
            </a:pPr>
            <a:r>
              <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Further reducing capacity </a:t>
            </a:r>
            <a:endParaRPr lang="en-US" sz="2800" b="1" dirty="0" smtClean="0">
              <a:latin typeface="Arial"/>
              <a:cs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62753"/>
            <a:ext cx="8209172" cy="1283167"/>
          </a:xfrm>
        </p:spPr>
        <p:txBody>
          <a:bodyPr/>
          <a:lstStyle/>
          <a:p>
            <a:r>
              <a:rPr lang="en-US" sz="4000" b="1" dirty="0" smtClean="0">
                <a:solidFill>
                  <a:prstClr val="white"/>
                </a:solidFill>
              </a:rPr>
              <a:t>THE Capitalism Problem:</a:t>
            </a:r>
            <a:endParaRPr lang="en-US" sz="4400" b="1" dirty="0"/>
          </a:p>
        </p:txBody>
      </p:sp>
      <p:sp>
        <p:nvSpPr>
          <p:cNvPr id="3" name="Content Placeholder 2"/>
          <p:cNvSpPr>
            <a:spLocks noGrp="1"/>
          </p:cNvSpPr>
          <p:nvPr>
            <p:ph idx="1"/>
          </p:nvPr>
        </p:nvSpPr>
        <p:spPr>
          <a:xfrm>
            <a:off x="162120" y="2648172"/>
            <a:ext cx="8826515" cy="3188136"/>
          </a:xfrm>
        </p:spPr>
        <p:style>
          <a:lnRef idx="1">
            <a:schemeClr val="accent1"/>
          </a:lnRef>
          <a:fillRef idx="2">
            <a:schemeClr val="accent1"/>
          </a:fillRef>
          <a:effectRef idx="1">
            <a:schemeClr val="accent1"/>
          </a:effectRef>
          <a:fontRef idx="minor">
            <a:schemeClr val="dk1"/>
          </a:fontRef>
        </p:style>
        <p:txBody>
          <a:bodyPr anchor="t">
            <a:normAutofit/>
          </a:bodyPr>
          <a:lstStyle/>
          <a:p>
            <a:pPr algn="ctr">
              <a:spcBef>
                <a:spcPts val="0"/>
              </a:spcBef>
              <a:buNone/>
            </a:pP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21</a:t>
            </a:r>
            <a:r>
              <a:rPr lang="en-US" sz="3200" b="1" baseline="30000"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ST</a:t>
            </a: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CENTURY GLOBAL CAPITALISM</a:t>
            </a:r>
          </a:p>
          <a:p>
            <a:pPr algn="ctr">
              <a:spcBef>
                <a:spcPts val="0"/>
              </a:spcBef>
              <a:buNone/>
            </a:pP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HAS BECOME A </a:t>
            </a: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REGRESSIVE FORCE: </a:t>
            </a: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wiping out good jobs,</a:t>
            </a:r>
          </a:p>
          <a:p>
            <a:pPr algn="ctr">
              <a:spcBef>
                <a:spcPts val="0"/>
              </a:spcBef>
              <a:buNone/>
            </a:pP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shrinking necessary services, </a:t>
            </a:r>
          </a:p>
          <a:p>
            <a:pPr algn="ctr">
              <a:spcBef>
                <a:spcPts val="0"/>
              </a:spcBef>
              <a:buNone/>
            </a:pP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undermining general wellbeing.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62753"/>
            <a:ext cx="8209172" cy="1283167"/>
          </a:xfrm>
        </p:spPr>
        <p:txBody>
          <a:bodyPr/>
          <a:lstStyle/>
          <a:p>
            <a:r>
              <a:rPr lang="en-US" sz="4000" b="1" dirty="0" smtClean="0">
                <a:solidFill>
                  <a:prstClr val="white"/>
                </a:solidFill>
              </a:rPr>
              <a:t>Capitalism and the State:</a:t>
            </a:r>
            <a:endParaRPr lang="en-US" sz="4400" b="1" dirty="0"/>
          </a:p>
        </p:txBody>
      </p:sp>
      <p:sp>
        <p:nvSpPr>
          <p:cNvPr id="3" name="Content Placeholder 2"/>
          <p:cNvSpPr>
            <a:spLocks noGrp="1"/>
          </p:cNvSpPr>
          <p:nvPr>
            <p:ph idx="1"/>
          </p:nvPr>
        </p:nvSpPr>
        <p:spPr>
          <a:xfrm>
            <a:off x="162120" y="2648172"/>
            <a:ext cx="8826515" cy="3188136"/>
          </a:xfrm>
        </p:spPr>
        <p:style>
          <a:lnRef idx="1">
            <a:schemeClr val="accent1"/>
          </a:lnRef>
          <a:fillRef idx="2">
            <a:schemeClr val="accent1"/>
          </a:fillRef>
          <a:effectRef idx="1">
            <a:schemeClr val="accent1"/>
          </a:effectRef>
          <a:fontRef idx="minor">
            <a:schemeClr val="dk1"/>
          </a:fontRef>
        </p:style>
        <p:txBody>
          <a:bodyPr anchor="t">
            <a:normAutofit fontScale="85000" lnSpcReduction="10000"/>
          </a:bodyPr>
          <a:lstStyle/>
          <a:p>
            <a:pPr algn="ctr">
              <a:spcBef>
                <a:spcPts val="0"/>
              </a:spcBef>
              <a:buNone/>
            </a:pPr>
            <a:r>
              <a:rPr lang="en-US" sz="3459"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Capitalism’s negative effects on society undercut States’ legitimacy</a:t>
            </a:r>
          </a:p>
          <a:p>
            <a:pPr algn="ctr">
              <a:spcBef>
                <a:spcPts val="0"/>
              </a:spcBef>
              <a:buNone/>
            </a:pPr>
            <a:endParaRPr lang="en-US" sz="3459"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3459"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capitalism’s </a:t>
            </a:r>
          </a:p>
          <a:p>
            <a:pPr algn="ctr">
              <a:spcBef>
                <a:spcPts val="0"/>
              </a:spcBef>
              <a:buNone/>
            </a:pPr>
            <a:r>
              <a:rPr lang="en-US" sz="3459"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political and ideological power </a:t>
            </a:r>
          </a:p>
          <a:p>
            <a:pPr algn="ctr">
              <a:spcBef>
                <a:spcPts val="0"/>
              </a:spcBef>
              <a:buNone/>
            </a:pPr>
            <a:r>
              <a:rPr lang="en-US" sz="3459"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Stands in the way of constructing </a:t>
            </a:r>
          </a:p>
          <a:p>
            <a:pPr algn="ctr">
              <a:spcBef>
                <a:spcPts val="0"/>
              </a:spcBef>
              <a:buNone/>
            </a:pPr>
            <a:r>
              <a:rPr lang="en-US" sz="3459"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effective states</a:t>
            </a:r>
          </a:p>
          <a:p>
            <a:pPr algn="ctr">
              <a:spcBef>
                <a:spcPts val="0"/>
              </a:spcBef>
              <a:buNone/>
            </a:pPr>
            <a:endPar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120" y="689009"/>
            <a:ext cx="8826515" cy="3188136"/>
          </a:xfrm>
        </p:spPr>
        <p:style>
          <a:lnRef idx="1">
            <a:schemeClr val="accent1"/>
          </a:lnRef>
          <a:fillRef idx="2">
            <a:schemeClr val="accent1"/>
          </a:fillRef>
          <a:effectRef idx="1">
            <a:schemeClr val="accent1"/>
          </a:effectRef>
          <a:fontRef idx="minor">
            <a:schemeClr val="dk1"/>
          </a:fontRef>
        </p:style>
        <p:txBody>
          <a:bodyPr anchor="t">
            <a:normAutofit/>
          </a:bodyPr>
          <a:lstStyle/>
          <a:p>
            <a:pPr algn="ctr">
              <a:spcBef>
                <a:spcPts val="0"/>
              </a:spcBef>
              <a:buNone/>
            </a:pP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Solving the </a:t>
            </a:r>
            <a:r>
              <a:rPr lang="en-US" sz="3200" b="1" dirty="0" err="1"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proBlem</a:t>
            </a:r>
            <a:r>
              <a:rPr lang="en-US" sz="32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of </a:t>
            </a:r>
          </a:p>
          <a:p>
            <a:pPr algn="ctr">
              <a:spcBef>
                <a:spcPts val="0"/>
              </a:spcBef>
              <a:buNone/>
            </a:pP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the </a:t>
            </a: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rPr>
              <a:t>21</a:t>
            </a:r>
            <a:r>
              <a:rPr lang="en-US" sz="3600" b="1" baseline="30000" dirty="0" smtClean="0">
                <a:solidFill>
                  <a:prstClr val="white"/>
                </a:solidFill>
                <a:effectLst>
                  <a:outerShdw blurRad="50800" dist="12700" dir="2700000" sx="100500" sy="100500" algn="tl" rotWithShape="0">
                    <a:prstClr val="black">
                      <a:alpha val="60000"/>
                    </a:prstClr>
                  </a:outerShdw>
                </a:effectLst>
                <a:latin typeface="Perpetua Titling MT"/>
              </a:rPr>
              <a:t>ST</a:t>
            </a: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rPr>
              <a:t> CENTURY</a:t>
            </a: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State </a:t>
            </a:r>
          </a:p>
          <a:p>
            <a:pPr algn="ctr">
              <a:spcBef>
                <a:spcPts val="0"/>
              </a:spcBef>
              <a:buNone/>
            </a:pPr>
            <a:r>
              <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requires confronting the problem of </a:t>
            </a:r>
          </a:p>
          <a:p>
            <a:pPr algn="ctr">
              <a:spcBef>
                <a:spcPts val="0"/>
              </a:spcBef>
              <a:buNone/>
            </a:pP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21</a:t>
            </a:r>
            <a:r>
              <a:rPr lang="en-US" sz="3600" b="1" baseline="30000"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ST</a:t>
            </a:r>
            <a:r>
              <a:rPr lang="en-US" sz="36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CENTURYGLOBAL CAPITALISM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62753"/>
            <a:ext cx="7908519" cy="1283167"/>
          </a:xfrm>
        </p:spPr>
        <p:txBody>
          <a:bodyPr/>
          <a:lstStyle/>
          <a:p>
            <a:r>
              <a:rPr lang="en-US" dirty="0" smtClean="0"/>
              <a:t>The Argument in Brief</a:t>
            </a:r>
            <a:endParaRPr lang="en-US" dirty="0"/>
          </a:p>
        </p:txBody>
      </p:sp>
      <p:sp>
        <p:nvSpPr>
          <p:cNvPr id="3" name="Content Placeholder 2"/>
          <p:cNvSpPr>
            <a:spLocks noGrp="1"/>
          </p:cNvSpPr>
          <p:nvPr>
            <p:ph idx="1"/>
          </p:nvPr>
        </p:nvSpPr>
        <p:spPr>
          <a:xfrm>
            <a:off x="189163" y="1828800"/>
            <a:ext cx="8755540" cy="4297363"/>
          </a:xfrm>
        </p:spPr>
        <p:txBody>
          <a:bodyPr/>
          <a:lstStyle/>
          <a:p>
            <a:pPr marL="9144" indent="-740664">
              <a:buNone/>
            </a:pPr>
            <a:r>
              <a:rPr lang="en-US" sz="4000" b="1" dirty="0" smtClean="0">
                <a:solidFill>
                  <a:srgbClr val="333333"/>
                </a:solidFill>
                <a:effectLst/>
                <a:latin typeface="Perpetua Titling MT"/>
              </a:rPr>
              <a:t>I. </a:t>
            </a:r>
            <a:r>
              <a:rPr lang="en-US" sz="3200" b="1" dirty="0" smtClean="0">
                <a:solidFill>
                  <a:srgbClr val="333333"/>
                </a:solidFill>
                <a:effectLst/>
                <a:latin typeface="Perpetua Titling MT"/>
              </a:rPr>
              <a:t>Capitalism: Current critiques</a:t>
            </a:r>
          </a:p>
          <a:p>
            <a:pPr marL="9144" indent="-740664">
              <a:buNone/>
            </a:pPr>
            <a:r>
              <a:rPr lang="en-US" sz="3600" b="1" dirty="0" smtClean="0">
                <a:solidFill>
                  <a:srgbClr val="333333"/>
                </a:solidFill>
                <a:effectLst/>
                <a:latin typeface="Perpetua Titling MT"/>
              </a:rPr>
              <a:t>		A. </a:t>
            </a:r>
            <a:r>
              <a:rPr lang="en-US" sz="3600" b="1" dirty="0" err="1" smtClean="0">
                <a:solidFill>
                  <a:srgbClr val="333333"/>
                </a:solidFill>
                <a:effectLst/>
                <a:latin typeface="Perpetua Titling MT"/>
              </a:rPr>
              <a:t>Braudel</a:t>
            </a:r>
            <a:r>
              <a:rPr lang="en-US" sz="3600" b="1" dirty="0" smtClean="0">
                <a:solidFill>
                  <a:srgbClr val="333333"/>
                </a:solidFill>
                <a:effectLst/>
                <a:latin typeface="Perpetua Titling MT"/>
              </a:rPr>
              <a:t> </a:t>
            </a:r>
          </a:p>
          <a:p>
            <a:pPr marL="9144" indent="-740664">
              <a:buNone/>
            </a:pPr>
            <a:r>
              <a:rPr lang="en-US" sz="3600" b="1" dirty="0" smtClean="0">
                <a:solidFill>
                  <a:srgbClr val="333333"/>
                </a:solidFill>
                <a:effectLst/>
                <a:latin typeface="Perpetua Titling MT"/>
              </a:rPr>
              <a:t>		B. </a:t>
            </a:r>
            <a:r>
              <a:rPr lang="en-US" sz="3600" b="1" dirty="0" err="1" smtClean="0">
                <a:solidFill>
                  <a:srgbClr val="333333"/>
                </a:solidFill>
                <a:effectLst/>
                <a:latin typeface="Perpetua Titling MT"/>
              </a:rPr>
              <a:t>Piketty</a:t>
            </a:r>
            <a:r>
              <a:rPr lang="en-US" sz="3600" b="1" dirty="0" smtClean="0">
                <a:solidFill>
                  <a:srgbClr val="333333"/>
                </a:solidFill>
                <a:effectLst/>
                <a:latin typeface="Perpetua Titling MT"/>
              </a:rPr>
              <a:t> </a:t>
            </a:r>
          </a:p>
          <a:p>
            <a:pPr marL="9144" indent="-740664">
              <a:buNone/>
            </a:pPr>
            <a:r>
              <a:rPr lang="en-US" sz="3600" b="1" dirty="0" smtClean="0">
                <a:solidFill>
                  <a:srgbClr val="333333"/>
                </a:solidFill>
                <a:effectLst/>
                <a:latin typeface="Perpetua Titling MT"/>
              </a:rPr>
              <a:t>		C. </a:t>
            </a:r>
            <a:r>
              <a:rPr lang="en-US" sz="3600" b="1" dirty="0" err="1" smtClean="0">
                <a:solidFill>
                  <a:srgbClr val="333333"/>
                </a:solidFill>
                <a:effectLst/>
                <a:latin typeface="Perpetua Titling MT"/>
              </a:rPr>
              <a:t>Streeck</a:t>
            </a:r>
            <a:endParaRPr lang="en-US" sz="36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62753"/>
            <a:ext cx="7908519" cy="1283167"/>
          </a:xfrm>
        </p:spPr>
        <p:txBody>
          <a:bodyPr/>
          <a:lstStyle/>
          <a:p>
            <a:r>
              <a:rPr lang="en-US" sz="4400" b="1" dirty="0" smtClean="0"/>
              <a:t>The Argument in Brief</a:t>
            </a:r>
            <a:endParaRPr lang="en-US" sz="4400" b="1" dirty="0"/>
          </a:p>
        </p:txBody>
      </p:sp>
      <p:sp>
        <p:nvSpPr>
          <p:cNvPr id="3" name="Content Placeholder 2"/>
          <p:cNvSpPr>
            <a:spLocks noGrp="1"/>
          </p:cNvSpPr>
          <p:nvPr>
            <p:ph idx="1"/>
          </p:nvPr>
        </p:nvSpPr>
        <p:spPr>
          <a:xfrm>
            <a:off x="189163" y="1553648"/>
            <a:ext cx="8742029" cy="5106770"/>
          </a:xfrm>
        </p:spPr>
        <p:txBody>
          <a:bodyPr>
            <a:normAutofit/>
          </a:bodyPr>
          <a:lstStyle/>
          <a:p>
            <a:pPr marL="1029589" indent="-571500">
              <a:buNone/>
            </a:pPr>
            <a:r>
              <a:rPr lang="en-US" sz="3200" b="1" dirty="0" smtClean="0">
                <a:solidFill>
                  <a:srgbClr val="333333"/>
                </a:solidFill>
                <a:effectLst/>
                <a:latin typeface="Perpetua Titling MT"/>
              </a:rPr>
              <a:t>II.</a:t>
            </a:r>
            <a:r>
              <a:rPr lang="en-US" sz="2800" b="1" dirty="0" smtClean="0">
                <a:solidFill>
                  <a:srgbClr val="333333"/>
                </a:solidFill>
                <a:effectLst/>
                <a:latin typeface="Perpetua Titling MT"/>
              </a:rPr>
              <a:t> </a:t>
            </a:r>
            <a:r>
              <a:rPr lang="en-US" sz="2800" b="1" dirty="0" err="1" smtClean="0">
                <a:solidFill>
                  <a:srgbClr val="333333"/>
                </a:solidFill>
                <a:effectLst/>
                <a:latin typeface="Perpetua Titling MT"/>
              </a:rPr>
              <a:t>PERspectives</a:t>
            </a:r>
            <a:r>
              <a:rPr lang="en-US" sz="2800" b="1" dirty="0" smtClean="0">
                <a:solidFill>
                  <a:srgbClr val="333333"/>
                </a:solidFill>
                <a:effectLst/>
                <a:latin typeface="Perpetua Titling MT"/>
              </a:rPr>
              <a:t> on the state: A 40 year evolution.</a:t>
            </a:r>
          </a:p>
          <a:p>
            <a:pPr marL="1029589" indent="-571500">
              <a:buAutoNum type="alphaUcPeriod"/>
            </a:pPr>
            <a:r>
              <a:rPr lang="en-US" sz="2800" b="1" dirty="0" smtClean="0">
                <a:solidFill>
                  <a:srgbClr val="333333"/>
                </a:solidFill>
                <a:effectLst/>
                <a:latin typeface="Perpetua Titling MT"/>
              </a:rPr>
              <a:t>70’s &amp; 80’s </a:t>
            </a:r>
            <a:r>
              <a:rPr lang="en-US" sz="2800" b="1" dirty="0" err="1" smtClean="0">
                <a:solidFill>
                  <a:srgbClr val="333333"/>
                </a:solidFill>
                <a:effectLst/>
                <a:latin typeface="Perpetua Titling MT"/>
              </a:rPr>
              <a:t>Neoliberalism</a:t>
            </a:r>
            <a:r>
              <a:rPr lang="en-US" sz="2800" b="1" dirty="0" smtClean="0">
                <a:solidFill>
                  <a:srgbClr val="333333"/>
                </a:solidFill>
                <a:effectLst/>
                <a:latin typeface="Perpetua Titling MT"/>
              </a:rPr>
              <a:t>:</a:t>
            </a:r>
            <a:r>
              <a:rPr lang="en-US" b="1" dirty="0" smtClean="0">
                <a:solidFill>
                  <a:srgbClr val="333333"/>
                </a:solidFill>
                <a:effectLst/>
                <a:latin typeface="Perpetua Titling MT"/>
              </a:rPr>
              <a:t> the state as obstacle to capitalism’s solution</a:t>
            </a:r>
          </a:p>
          <a:p>
            <a:pPr marL="1029589" indent="-571500">
              <a:buNone/>
            </a:pPr>
            <a:r>
              <a:rPr lang="en-US" sz="2800" b="1" dirty="0" smtClean="0">
                <a:solidFill>
                  <a:srgbClr val="333333"/>
                </a:solidFill>
                <a:effectLst/>
                <a:latin typeface="Perpetua Titling MT"/>
              </a:rPr>
              <a:t>B </a:t>
            </a:r>
            <a:r>
              <a:rPr lang="en-US" b="1" dirty="0" smtClean="0">
                <a:solidFill>
                  <a:srgbClr val="333333"/>
                </a:solidFill>
                <a:effectLst/>
                <a:latin typeface="Perpetua Titling MT"/>
              </a:rPr>
              <a:t> </a:t>
            </a:r>
            <a:r>
              <a:rPr lang="en-US" sz="2800" b="1" dirty="0" smtClean="0">
                <a:solidFill>
                  <a:srgbClr val="333333"/>
                </a:solidFill>
                <a:effectLst/>
                <a:latin typeface="Perpetua Titling MT"/>
              </a:rPr>
              <a:t>20</a:t>
            </a:r>
            <a:r>
              <a:rPr lang="en-US" sz="2800" b="1" baseline="30000" dirty="0" smtClean="0">
                <a:solidFill>
                  <a:srgbClr val="333333"/>
                </a:solidFill>
                <a:effectLst/>
                <a:latin typeface="Perpetua Titling MT"/>
              </a:rPr>
              <a:t>th</a:t>
            </a:r>
            <a:r>
              <a:rPr lang="en-US" sz="2800" b="1" dirty="0" smtClean="0">
                <a:solidFill>
                  <a:srgbClr val="333333"/>
                </a:solidFill>
                <a:effectLst/>
                <a:latin typeface="Perpetua Titling MT"/>
              </a:rPr>
              <a:t> Century Developmental State:</a:t>
            </a:r>
            <a:r>
              <a:rPr lang="en-US" b="1" dirty="0" smtClean="0">
                <a:solidFill>
                  <a:srgbClr val="333333"/>
                </a:solidFill>
                <a:effectLst/>
                <a:latin typeface="Perpetua Titling MT"/>
              </a:rPr>
              <a:t> The state as a solution to capitalism’s problem.</a:t>
            </a:r>
          </a:p>
          <a:p>
            <a:pPr marL="1029589" indent="-571500">
              <a:buNone/>
            </a:pPr>
            <a:r>
              <a:rPr lang="en-US" b="1" dirty="0" err="1" smtClean="0">
                <a:solidFill>
                  <a:srgbClr val="333333"/>
                </a:solidFill>
                <a:effectLst/>
                <a:latin typeface="Perpetua Titling MT"/>
              </a:rPr>
              <a:t>c</a:t>
            </a:r>
            <a:r>
              <a:rPr lang="en-US" b="1" dirty="0" smtClean="0">
                <a:solidFill>
                  <a:srgbClr val="333333"/>
                </a:solidFill>
                <a:effectLst/>
                <a:latin typeface="Perpetua Titling MT"/>
              </a:rPr>
              <a:t>. </a:t>
            </a:r>
            <a:r>
              <a:rPr lang="en-US" sz="2800" b="1" dirty="0" smtClean="0">
                <a:solidFill>
                  <a:srgbClr val="333333"/>
                </a:solidFill>
                <a:effectLst/>
                <a:latin typeface="Perpetua Titling MT"/>
              </a:rPr>
              <a:t> 21</a:t>
            </a:r>
            <a:r>
              <a:rPr lang="en-US" sz="2800" b="1" baseline="30000" dirty="0" smtClean="0">
                <a:solidFill>
                  <a:srgbClr val="333333"/>
                </a:solidFill>
                <a:effectLst/>
                <a:latin typeface="Perpetua Titling MT"/>
              </a:rPr>
              <a:t>st</a:t>
            </a:r>
            <a:r>
              <a:rPr lang="en-US" sz="2800" b="1" dirty="0" smtClean="0">
                <a:solidFill>
                  <a:srgbClr val="333333"/>
                </a:solidFill>
                <a:effectLst/>
                <a:latin typeface="Perpetua Titling MT"/>
              </a:rPr>
              <a:t> Century developmental state: </a:t>
            </a:r>
            <a:r>
              <a:rPr lang="en-US" b="1" dirty="0" smtClean="0">
                <a:solidFill>
                  <a:srgbClr val="333333"/>
                </a:solidFill>
                <a:effectLst/>
                <a:latin typeface="Perpetua Titling MT"/>
              </a:rPr>
              <a:t>capitalism as the problem for state and society </a:t>
            </a:r>
          </a:p>
          <a:p>
            <a:pPr marL="1029589" indent="-571500">
              <a:buNone/>
            </a:pPr>
            <a:endParaRPr lang="en-US" b="1" dirty="0" smtClean="0">
              <a:solidFill>
                <a:srgbClr val="333333"/>
              </a:solidFill>
              <a:effectLst/>
              <a:latin typeface="Perpetua Titling M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62753"/>
            <a:ext cx="7908519" cy="1283167"/>
          </a:xfrm>
        </p:spPr>
        <p:txBody>
          <a:bodyPr/>
          <a:lstStyle/>
          <a:p>
            <a:r>
              <a:rPr lang="en-US" dirty="0" smtClean="0"/>
              <a:t>The Argument in Brief</a:t>
            </a:r>
            <a:endParaRPr lang="en-US" dirty="0"/>
          </a:p>
        </p:txBody>
      </p:sp>
      <p:sp>
        <p:nvSpPr>
          <p:cNvPr id="3" name="Content Placeholder 2"/>
          <p:cNvSpPr>
            <a:spLocks noGrp="1"/>
          </p:cNvSpPr>
          <p:nvPr>
            <p:ph idx="1"/>
          </p:nvPr>
        </p:nvSpPr>
        <p:spPr>
          <a:xfrm>
            <a:off x="189163" y="1828800"/>
            <a:ext cx="8755540" cy="4777577"/>
          </a:xfrm>
        </p:spPr>
        <p:txBody>
          <a:bodyPr>
            <a:normAutofit lnSpcReduction="10000"/>
          </a:bodyPr>
          <a:lstStyle/>
          <a:p>
            <a:pPr marL="9144" indent="-740664">
              <a:spcBef>
                <a:spcPts val="0"/>
              </a:spcBef>
              <a:buNone/>
            </a:pPr>
            <a:r>
              <a:rPr lang="en-US" sz="4000" b="1" dirty="0" smtClean="0">
                <a:solidFill>
                  <a:srgbClr val="333333"/>
                </a:solidFill>
                <a:effectLst/>
                <a:latin typeface="Perpetua Titling MT"/>
              </a:rPr>
              <a:t>III. </a:t>
            </a:r>
            <a:r>
              <a:rPr lang="en-US" sz="2800" b="1" dirty="0" smtClean="0">
                <a:solidFill>
                  <a:srgbClr val="333333"/>
                </a:solidFill>
                <a:effectLst/>
                <a:latin typeface="Perpetua Titling MT"/>
              </a:rPr>
              <a:t>Strategies for building states that can transform capitalism:</a:t>
            </a:r>
          </a:p>
          <a:p>
            <a:pPr marL="9144" indent="-740664">
              <a:spcBef>
                <a:spcPts val="0"/>
              </a:spcBef>
              <a:buNone/>
            </a:pPr>
            <a:r>
              <a:rPr lang="en-US" sz="2800" b="1" dirty="0" smtClean="0">
                <a:solidFill>
                  <a:srgbClr val="333333"/>
                </a:solidFill>
                <a:effectLst/>
                <a:latin typeface="Perpetua Titling MT"/>
              </a:rPr>
              <a:t>				Some analytical clues.</a:t>
            </a:r>
          </a:p>
          <a:p>
            <a:pPr marL="9144" indent="-740664">
              <a:spcBef>
                <a:spcPts val="0"/>
              </a:spcBef>
              <a:buNone/>
            </a:pPr>
            <a:endParaRPr lang="en-US" sz="1600" b="1" dirty="0" smtClean="0">
              <a:solidFill>
                <a:srgbClr val="333333"/>
              </a:solidFill>
              <a:effectLst/>
              <a:latin typeface="Perpetua Titling MT"/>
            </a:endParaRPr>
          </a:p>
          <a:p>
            <a:pPr marL="9144" indent="-740664">
              <a:spcBef>
                <a:spcPts val="0"/>
              </a:spcBef>
              <a:buNone/>
            </a:pPr>
            <a:r>
              <a:rPr lang="en-US" sz="3200" b="1" dirty="0" smtClean="0">
                <a:solidFill>
                  <a:srgbClr val="333333"/>
                </a:solidFill>
                <a:effectLst/>
                <a:latin typeface="Perpetua Titling MT"/>
              </a:rPr>
              <a:t>		</a:t>
            </a:r>
            <a:r>
              <a:rPr lang="en-US" sz="2800" b="1" dirty="0" smtClean="0">
                <a:solidFill>
                  <a:srgbClr val="333333"/>
                </a:solidFill>
                <a:effectLst/>
                <a:latin typeface="Perpetua Titling MT"/>
              </a:rPr>
              <a:t>A. </a:t>
            </a:r>
            <a:r>
              <a:rPr lang="en-US" sz="2595" b="1" dirty="0" smtClean="0">
                <a:solidFill>
                  <a:srgbClr val="333333"/>
                </a:solidFill>
                <a:effectLst/>
                <a:latin typeface="Perpetua Titling MT"/>
              </a:rPr>
              <a:t>the essential role of esprit de corps and shared visions.  </a:t>
            </a:r>
            <a:r>
              <a:rPr lang="en-US" sz="2162" b="1" dirty="0" smtClean="0">
                <a:solidFill>
                  <a:srgbClr val="333333"/>
                </a:solidFill>
                <a:effectLst/>
                <a:latin typeface="Perpetua Titling MT"/>
              </a:rPr>
              <a:t>[some clues from the construction of the Confucian-Legalist state  in the Qin dynasty via </a:t>
            </a:r>
            <a:r>
              <a:rPr lang="en-US" sz="2162" b="1" dirty="0" err="1" smtClean="0">
                <a:solidFill>
                  <a:srgbClr val="333333"/>
                </a:solidFill>
                <a:effectLst/>
                <a:latin typeface="Perpetua Titling MT"/>
              </a:rPr>
              <a:t>dingxin</a:t>
            </a:r>
            <a:r>
              <a:rPr lang="en-US" sz="2162" b="1" dirty="0" smtClean="0">
                <a:solidFill>
                  <a:srgbClr val="333333"/>
                </a:solidFill>
                <a:effectLst/>
                <a:latin typeface="Perpetua Titling MT"/>
              </a:rPr>
              <a:t> Zhao]</a:t>
            </a:r>
          </a:p>
          <a:p>
            <a:pPr marL="9144" indent="-740664">
              <a:spcBef>
                <a:spcPts val="0"/>
              </a:spcBef>
              <a:buNone/>
            </a:pPr>
            <a:endParaRPr lang="en-US" sz="2000" b="1" dirty="0" smtClean="0">
              <a:solidFill>
                <a:srgbClr val="333333"/>
              </a:solidFill>
              <a:effectLst/>
              <a:latin typeface="Perpetua Titling MT"/>
            </a:endParaRPr>
          </a:p>
          <a:p>
            <a:pPr marL="9144" indent="-740664">
              <a:spcBef>
                <a:spcPts val="0"/>
              </a:spcBef>
              <a:buNone/>
            </a:pPr>
            <a:r>
              <a:rPr lang="en-US" sz="3200" b="1" dirty="0" smtClean="0">
                <a:solidFill>
                  <a:srgbClr val="333333"/>
                </a:solidFill>
                <a:effectLst/>
                <a:latin typeface="Perpetua Titling MT"/>
              </a:rPr>
              <a:t>		B. </a:t>
            </a:r>
            <a:r>
              <a:rPr lang="en-US" sz="2800" b="1" dirty="0" smtClean="0">
                <a:solidFill>
                  <a:srgbClr val="333333"/>
                </a:solidFill>
                <a:effectLst/>
                <a:latin typeface="Perpetua Titling MT"/>
              </a:rPr>
              <a:t>the subtleties of state-society networks  </a:t>
            </a:r>
            <a:r>
              <a:rPr lang="en-US" sz="2000" b="1" dirty="0" smtClean="0">
                <a:solidFill>
                  <a:srgbClr val="333333"/>
                </a:solidFill>
                <a:effectLst/>
                <a:latin typeface="Perpetua Titling MT"/>
              </a:rPr>
              <a:t>[ some hints on the construction of embedded cohesiveness via </a:t>
            </a:r>
            <a:r>
              <a:rPr lang="en-US" sz="2000" b="1" dirty="0" err="1" smtClean="0">
                <a:solidFill>
                  <a:srgbClr val="333333"/>
                </a:solidFill>
                <a:effectLst/>
                <a:latin typeface="Perpetua Titling MT"/>
              </a:rPr>
              <a:t>cheol</a:t>
            </a:r>
            <a:r>
              <a:rPr lang="en-US" sz="2000" b="1" dirty="0" smtClean="0">
                <a:solidFill>
                  <a:srgbClr val="333333"/>
                </a:solidFill>
                <a:effectLst/>
                <a:latin typeface="Perpetua Titling MT"/>
              </a:rPr>
              <a:t>-sung lee]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9603" y="942164"/>
            <a:ext cx="7343348" cy="2756261"/>
          </a:xfrm>
        </p:spPr>
        <p:style>
          <a:lnRef idx="1">
            <a:schemeClr val="accent1"/>
          </a:lnRef>
          <a:fillRef idx="2">
            <a:schemeClr val="accent1"/>
          </a:fillRef>
          <a:effectRef idx="1">
            <a:schemeClr val="accent1"/>
          </a:effectRef>
          <a:fontRef idx="minor">
            <a:schemeClr val="dk1"/>
          </a:fontRef>
        </p:style>
        <p:txBody>
          <a:bodyPr anchor="t">
            <a:normAutofit/>
          </a:bodyPr>
          <a:lstStyle/>
          <a:p>
            <a:pPr algn="ctr">
              <a:spcBef>
                <a:spcPts val="0"/>
              </a:spcBef>
              <a:buNone/>
            </a:pPr>
            <a:endPar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Current critiques of Capitalism</a:t>
            </a:r>
          </a:p>
          <a:p>
            <a:pPr algn="ctr">
              <a:buNone/>
            </a:pPr>
            <a:endParaRPr lang="en-US" sz="2000" b="1" dirty="0" smtClean="0">
              <a:latin typeface="Arial"/>
              <a:cs typeface="Arial"/>
            </a:endParaRPr>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Current critiques of Capitalism </a:t>
            </a:r>
            <a:r>
              <a:rPr lang="en-US" sz="4000" b="1" dirty="0" smtClean="0"/>
              <a:t/>
            </a:r>
            <a:br>
              <a:rPr lang="en-US" sz="4000" b="1" dirty="0" smtClean="0"/>
            </a:br>
            <a:r>
              <a:rPr lang="en-US" sz="4400" b="1" dirty="0" err="1" smtClean="0"/>
              <a:t>Braudel</a:t>
            </a:r>
            <a:r>
              <a:rPr lang="en-US" sz="4400" b="1" dirty="0" smtClean="0"/>
              <a:t> </a:t>
            </a:r>
          </a:p>
        </p:txBody>
      </p:sp>
      <p:sp>
        <p:nvSpPr>
          <p:cNvPr id="3" name="Content Placeholder 2"/>
          <p:cNvSpPr>
            <a:spLocks noGrp="1"/>
          </p:cNvSpPr>
          <p:nvPr>
            <p:ph idx="1"/>
          </p:nvPr>
        </p:nvSpPr>
        <p:spPr/>
        <p:txBody>
          <a:bodyPr/>
          <a:lstStyle/>
          <a:p>
            <a:pPr marL="514350" indent="-514350">
              <a:buNone/>
            </a:pPr>
            <a:r>
              <a:rPr lang="en-US" sz="2800" b="1" dirty="0" smtClean="0">
                <a:latin typeface="Arial"/>
                <a:cs typeface="Arial"/>
              </a:rPr>
              <a:t>	Capitalism ≠ rule of markets</a:t>
            </a:r>
          </a:p>
          <a:p>
            <a:pPr marL="514350" indent="-514350">
              <a:buNone/>
            </a:pPr>
            <a:r>
              <a:rPr lang="en-US" sz="2800" b="1" dirty="0" smtClean="0">
                <a:latin typeface="Arial"/>
                <a:cs typeface="Arial"/>
              </a:rPr>
              <a:t>	</a:t>
            </a:r>
            <a:r>
              <a:rPr lang="en-US" sz="3200" b="1" dirty="0" err="1" smtClean="0">
                <a:latin typeface="Arial"/>
                <a:cs typeface="Arial"/>
              </a:rPr>
              <a:t>Braudel</a:t>
            </a:r>
            <a:r>
              <a:rPr lang="en-US" sz="3200" b="1" dirty="0" smtClean="0">
                <a:latin typeface="Arial"/>
                <a:cs typeface="Arial"/>
              </a:rPr>
              <a:t> (1982:230) </a:t>
            </a:r>
            <a:r>
              <a:rPr lang="en-US" sz="2800" b="1" dirty="0" smtClean="0">
                <a:latin typeface="Arial"/>
                <a:cs typeface="Arial"/>
              </a:rPr>
              <a:t>capitalism is “the zone of the anti-market, where the great predators roam and the law of the jungle operates” (</a:t>
            </a:r>
            <a:r>
              <a:rPr lang="en-US" sz="2800" b="1" dirty="0" err="1" smtClean="0">
                <a:latin typeface="Arial"/>
                <a:cs typeface="Arial"/>
              </a:rPr>
              <a:t>p</a:t>
            </a:r>
            <a:r>
              <a:rPr lang="en-US" sz="2800" b="1" dirty="0" smtClean="0">
                <a:latin typeface="Arial"/>
                <a:cs typeface="Arial"/>
              </a:rPr>
              <a:t>. 230).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Current critiques of Capitalism </a:t>
            </a:r>
            <a:r>
              <a:rPr lang="en-US" sz="4000" b="1" dirty="0" smtClean="0"/>
              <a:t/>
            </a:r>
            <a:br>
              <a:rPr lang="en-US" sz="4000" b="1" dirty="0" smtClean="0"/>
            </a:br>
            <a:r>
              <a:rPr lang="en-US" sz="4400" b="1" dirty="0" err="1" smtClean="0"/>
              <a:t>Piketty</a:t>
            </a:r>
            <a:r>
              <a:rPr lang="en-US" sz="4400" b="1" dirty="0" smtClean="0"/>
              <a:t>  </a:t>
            </a:r>
          </a:p>
        </p:txBody>
      </p:sp>
      <p:sp>
        <p:nvSpPr>
          <p:cNvPr id="3" name="Content Placeholder 2"/>
          <p:cNvSpPr>
            <a:spLocks noGrp="1"/>
          </p:cNvSpPr>
          <p:nvPr>
            <p:ph idx="1"/>
          </p:nvPr>
        </p:nvSpPr>
        <p:spPr/>
        <p:txBody>
          <a:bodyPr>
            <a:normAutofit lnSpcReduction="10000"/>
          </a:bodyPr>
          <a:lstStyle/>
          <a:p>
            <a:pPr marL="514350" indent="-514350">
              <a:buNone/>
            </a:pPr>
            <a:r>
              <a:rPr lang="en-US" sz="2800" b="1" dirty="0" smtClean="0">
                <a:latin typeface="Arial"/>
                <a:cs typeface="Arial"/>
              </a:rPr>
              <a:t>	</a:t>
            </a:r>
            <a:r>
              <a:rPr lang="en-US" b="1" dirty="0" smtClean="0">
                <a:latin typeface="Arial"/>
                <a:cs typeface="Arial"/>
              </a:rPr>
              <a:t>Contra Polanyi’s great transformation, the post WWII “golden age” is the exception that proves the rule.</a:t>
            </a:r>
          </a:p>
          <a:p>
            <a:pPr marL="514350" indent="-514350">
              <a:buNone/>
            </a:pPr>
            <a:r>
              <a:rPr lang="en-US" b="1" dirty="0" smtClean="0">
                <a:latin typeface="Arial"/>
                <a:cs typeface="Arial"/>
              </a:rPr>
              <a:t>	The rule is the inexorable increase of economic social inequality (and by implication political inequality as well) under the aegis of capitalism. </a:t>
            </a:r>
          </a:p>
          <a:p>
            <a:pPr marL="514350" indent="-514350">
              <a:buNone/>
            </a:pPr>
            <a:r>
              <a:rPr lang="en-US" b="1" dirty="0" smtClean="0">
                <a:latin typeface="Arial"/>
                <a:cs typeface="Arial"/>
              </a:rPr>
              <a:t>	More positive interpretation = the “golden age” represents an unusual period in which the domination of the state by capital was constrained by other social forces.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Current critiques of Capitalism </a:t>
            </a:r>
            <a:r>
              <a:rPr lang="en-US" sz="4000" b="1" dirty="0" smtClean="0"/>
              <a:t/>
            </a:r>
            <a:br>
              <a:rPr lang="en-US" sz="4000" b="1" dirty="0" smtClean="0"/>
            </a:br>
            <a:r>
              <a:rPr lang="en-US" sz="4400" b="1" dirty="0" err="1" smtClean="0"/>
              <a:t>Streeck</a:t>
            </a:r>
            <a:endParaRPr lang="en-US" sz="4400" b="1" dirty="0" smtClean="0"/>
          </a:p>
        </p:txBody>
      </p:sp>
      <p:sp>
        <p:nvSpPr>
          <p:cNvPr id="3" name="Content Placeholder 2"/>
          <p:cNvSpPr>
            <a:spLocks noGrp="1"/>
          </p:cNvSpPr>
          <p:nvPr>
            <p:ph idx="1"/>
          </p:nvPr>
        </p:nvSpPr>
        <p:spPr>
          <a:xfrm>
            <a:off x="504372" y="1828800"/>
            <a:ext cx="8344997" cy="4297363"/>
          </a:xfrm>
        </p:spPr>
        <p:txBody>
          <a:bodyPr/>
          <a:lstStyle/>
          <a:p>
            <a:pPr marL="514350" indent="-514350">
              <a:buNone/>
            </a:pPr>
            <a:r>
              <a:rPr lang="en-US" sz="2800" b="1" dirty="0" smtClean="0">
                <a:latin typeface="Arial"/>
                <a:cs typeface="Arial"/>
              </a:rPr>
              <a:t>     </a:t>
            </a:r>
            <a:r>
              <a:rPr lang="en-US" b="1" dirty="0" smtClean="0">
                <a:latin typeface="Arial"/>
                <a:cs typeface="Arial"/>
              </a:rPr>
              <a:t>Capitalism “is a social order and way of life, vitally dependent on uninterrupted progress of private capital accumulation” (2011:1)</a:t>
            </a:r>
            <a:r>
              <a:rPr lang="en-US" sz="2800" b="1" dirty="0" smtClean="0">
                <a:latin typeface="Arial"/>
                <a:cs typeface="Arial"/>
              </a:rPr>
              <a:t>. </a:t>
            </a:r>
          </a:p>
          <a:p>
            <a:pPr marL="514350" indent="-514350">
              <a:buNone/>
            </a:pPr>
            <a:r>
              <a:rPr lang="en-US" sz="2800" b="1" dirty="0" smtClean="0">
                <a:latin typeface="Arial"/>
                <a:cs typeface="Arial"/>
              </a:rPr>
              <a:t>	</a:t>
            </a:r>
            <a:r>
              <a:rPr lang="en-US" b="1" dirty="0" smtClean="0">
                <a:latin typeface="Arial"/>
                <a:cs typeface="Arial"/>
              </a:rPr>
              <a:t>As such, capitalism has reached its limit: OECD capitalism is confronted with</a:t>
            </a:r>
            <a:r>
              <a:rPr lang="en-US" sz="2800" b="1" dirty="0" smtClean="0">
                <a:latin typeface="Arial"/>
                <a:cs typeface="Arial"/>
              </a:rPr>
              <a:t> “a continuous process of gradual decay, protracted but apparently all the more inexorable” (2011:3).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Current critiques of Capitalism </a:t>
            </a:r>
            <a:r>
              <a:rPr lang="en-US" sz="4000" b="1" dirty="0" smtClean="0"/>
              <a:t/>
            </a:r>
            <a:br>
              <a:rPr lang="en-US" sz="4000" b="1" dirty="0" smtClean="0"/>
            </a:br>
            <a:r>
              <a:rPr lang="en-US" sz="4400" b="1" dirty="0" err="1" smtClean="0"/>
              <a:t>Streeck</a:t>
            </a:r>
            <a:r>
              <a:rPr lang="en-US" sz="4400" b="1" dirty="0" smtClean="0"/>
              <a:t> 2</a:t>
            </a:r>
          </a:p>
        </p:txBody>
      </p:sp>
      <p:sp>
        <p:nvSpPr>
          <p:cNvPr id="3" name="Content Placeholder 2"/>
          <p:cNvSpPr>
            <a:spLocks noGrp="1"/>
          </p:cNvSpPr>
          <p:nvPr>
            <p:ph idx="1"/>
          </p:nvPr>
        </p:nvSpPr>
        <p:spPr>
          <a:xfrm>
            <a:off x="504372" y="1828800"/>
            <a:ext cx="8344997" cy="4297363"/>
          </a:xfrm>
        </p:spPr>
        <p:txBody>
          <a:bodyPr/>
          <a:lstStyle/>
          <a:p>
            <a:pPr marL="514350" indent="-514350">
              <a:buNone/>
            </a:pPr>
            <a:r>
              <a:rPr lang="en-US" sz="2800" b="1" dirty="0" smtClean="0">
                <a:latin typeface="Arial"/>
                <a:cs typeface="Arial"/>
              </a:rPr>
              <a:t>     Worse still:</a:t>
            </a:r>
          </a:p>
          <a:p>
            <a:pPr marL="514350" indent="-514350">
              <a:buNone/>
            </a:pPr>
            <a:r>
              <a:rPr lang="en-US" sz="2800" b="1" dirty="0" smtClean="0">
                <a:latin typeface="Arial"/>
                <a:cs typeface="Arial"/>
              </a:rPr>
              <a:t>	“</a:t>
            </a:r>
            <a:r>
              <a:rPr lang="en-US" b="1" dirty="0" smtClean="0">
                <a:latin typeface="Arial"/>
                <a:cs typeface="Arial"/>
              </a:rPr>
              <a:t>Capitalist progress has by now as much as destroyed any agency that could stabilize it by limiting it — the point being that the stability of capitalism as a socio-economic system depends on its </a:t>
            </a:r>
            <a:r>
              <a:rPr lang="en-US" b="1" dirty="0" err="1" smtClean="0">
                <a:latin typeface="Arial"/>
                <a:cs typeface="Arial"/>
              </a:rPr>
              <a:t>Eigendynamik</a:t>
            </a:r>
            <a:r>
              <a:rPr lang="en-US" b="1" dirty="0" smtClean="0">
                <a:latin typeface="Arial"/>
                <a:cs typeface="Arial"/>
              </a:rPr>
              <a:t> being contained by countervailing forces: by collective interests and institutions subjecting capital accumulation to social checks and balances. (2011:11)</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
            </a:r>
            <a:br>
              <a:rPr lang="en-US" sz="2800" b="1" dirty="0" smtClean="0"/>
            </a:br>
            <a:r>
              <a:rPr lang="en-US" sz="2800" b="1" dirty="0" smtClean="0"/>
              <a:t>SUMMARIZING: </a:t>
            </a:r>
            <a:br>
              <a:rPr lang="en-US" sz="2800" b="1" dirty="0" smtClean="0"/>
            </a:br>
            <a:r>
              <a:rPr lang="en-US" sz="2800" b="1" dirty="0" smtClean="0"/>
              <a:t>Current critiques of Capitalism </a:t>
            </a:r>
            <a:r>
              <a:rPr lang="en-US" sz="4000" b="1" dirty="0" smtClean="0"/>
              <a:t/>
            </a:r>
            <a:br>
              <a:rPr lang="en-US" sz="4000" b="1" dirty="0" smtClean="0"/>
            </a:br>
            <a:endParaRPr lang="en-US" sz="4400" b="1" dirty="0" smtClean="0"/>
          </a:p>
        </p:txBody>
      </p:sp>
      <p:sp>
        <p:nvSpPr>
          <p:cNvPr id="3" name="Content Placeholder 2"/>
          <p:cNvSpPr>
            <a:spLocks noGrp="1"/>
          </p:cNvSpPr>
          <p:nvPr>
            <p:ph idx="1"/>
          </p:nvPr>
        </p:nvSpPr>
        <p:spPr/>
        <p:txBody>
          <a:bodyPr>
            <a:normAutofit fontScale="77500" lnSpcReduction="20000"/>
          </a:bodyPr>
          <a:lstStyle/>
          <a:p>
            <a:pPr marL="514350" indent="-514350">
              <a:buNone/>
            </a:pPr>
            <a:r>
              <a:rPr lang="en-US" sz="2800" b="1" dirty="0" smtClean="0">
                <a:latin typeface="Arial"/>
                <a:cs typeface="Arial"/>
              </a:rPr>
              <a:t>	These critiques build on and reinforce each other.  </a:t>
            </a:r>
          </a:p>
          <a:p>
            <a:pPr marL="514350" indent="-514350">
              <a:buNone/>
            </a:pPr>
            <a:r>
              <a:rPr lang="en-US" sz="2800" b="1" dirty="0" smtClean="0">
                <a:latin typeface="Arial"/>
                <a:cs typeface="Arial"/>
              </a:rPr>
              <a:t>	They culminate in a </a:t>
            </a:r>
            <a:r>
              <a:rPr lang="en-US" sz="3097" b="1" dirty="0" smtClean="0">
                <a:latin typeface="Arial"/>
                <a:cs typeface="Arial"/>
              </a:rPr>
              <a:t>bleak picture of the capitalist political economy –politically bleak as well as economically bleak. </a:t>
            </a:r>
          </a:p>
          <a:p>
            <a:pPr marL="514350" indent="-514350">
              <a:buNone/>
            </a:pPr>
            <a:r>
              <a:rPr lang="en-US" sz="2800" b="1" dirty="0" smtClean="0">
                <a:latin typeface="Arial"/>
                <a:cs typeface="Arial"/>
              </a:rPr>
              <a:t>`	</a:t>
            </a:r>
            <a:r>
              <a:rPr lang="en-US" sz="3613" b="1" dirty="0" smtClean="0">
                <a:latin typeface="Arial"/>
                <a:cs typeface="Arial"/>
              </a:rPr>
              <a:t>Equally important:</a:t>
            </a:r>
          </a:p>
          <a:p>
            <a:pPr marL="514350" indent="-514350">
              <a:buNone/>
            </a:pPr>
            <a:r>
              <a:rPr lang="en-US" sz="2800" b="1" dirty="0" smtClean="0">
                <a:latin typeface="Arial"/>
                <a:cs typeface="Arial"/>
              </a:rPr>
              <a:t>	None of these three critiques are can be addressed by “development.”  </a:t>
            </a:r>
          </a:p>
          <a:p>
            <a:pPr marL="514350" indent="-514350">
              <a:buNone/>
            </a:pPr>
            <a:r>
              <a:rPr lang="en-US" sz="2800" b="1" dirty="0" smtClean="0">
                <a:latin typeface="Arial"/>
                <a:cs typeface="Arial"/>
              </a:rPr>
              <a:t>	They are focused on the perversions of fully developed capitalism in its Northern European heartland.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3" y="942164"/>
            <a:ext cx="7920960" cy="2756261"/>
          </a:xfrm>
        </p:spPr>
        <p:style>
          <a:lnRef idx="1">
            <a:schemeClr val="accent1"/>
          </a:lnRef>
          <a:fillRef idx="2">
            <a:schemeClr val="accent1"/>
          </a:fillRef>
          <a:effectRef idx="1">
            <a:schemeClr val="accent1"/>
          </a:effectRef>
          <a:fontRef idx="minor">
            <a:schemeClr val="dk1"/>
          </a:fontRef>
        </p:style>
        <p:txBody>
          <a:bodyPr anchor="t">
            <a:normAutofit/>
          </a:bodyPr>
          <a:lstStyle/>
          <a:p>
            <a:pPr algn="ctr">
              <a:spcBef>
                <a:spcPts val="0"/>
              </a:spcBef>
              <a:buNone/>
            </a:pPr>
            <a:endPar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3892" b="1" dirty="0" err="1"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PERspectives</a:t>
            </a:r>
            <a:r>
              <a:rPr lang="en-US" sz="3892"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on the state:</a:t>
            </a:r>
          </a:p>
          <a:p>
            <a:pPr algn="ctr">
              <a:spcBef>
                <a:spcPts val="0"/>
              </a:spcBef>
              <a:buNone/>
            </a:pPr>
            <a:r>
              <a:rPr lang="en-US" sz="3892"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a:t>
            </a:r>
          </a:p>
          <a:p>
            <a:pPr algn="ctr">
              <a:spcBef>
                <a:spcPts val="0"/>
              </a:spcBef>
              <a:buNone/>
            </a:pPr>
            <a:r>
              <a:rPr lang="en-US" sz="3892"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A 40 year evolution</a:t>
            </a:r>
          </a:p>
          <a:p>
            <a:pPr algn="ctr">
              <a:buNone/>
            </a:pPr>
            <a:endParaRPr lang="en-US" sz="3892" b="1" dirty="0" smtClean="0">
              <a:latin typeface="Arial"/>
              <a:cs typeface="Arial"/>
            </a:endParaRPr>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err="1" smtClean="0"/>
              <a:t>Neoliberalism</a:t>
            </a:r>
            <a:r>
              <a:rPr lang="en-US" sz="3200" b="1" dirty="0" smtClean="0"/>
              <a:t>: </a:t>
            </a:r>
            <a:r>
              <a:rPr lang="en-US" sz="4000" b="1" dirty="0" smtClean="0"/>
              <a:t/>
            </a:r>
            <a:br>
              <a:rPr lang="en-US" sz="4000" b="1" dirty="0" smtClean="0"/>
            </a:br>
            <a:r>
              <a:rPr lang="en-US" sz="2800" b="1" dirty="0" smtClean="0"/>
              <a:t>state as obstacle to </a:t>
            </a:r>
            <a:br>
              <a:rPr lang="en-US" sz="2800" b="1" dirty="0" smtClean="0"/>
            </a:br>
            <a:r>
              <a:rPr lang="en-US" sz="2800" b="1" dirty="0" smtClean="0"/>
              <a:t>capitalism’s solution</a:t>
            </a:r>
          </a:p>
        </p:txBody>
      </p:sp>
      <p:sp>
        <p:nvSpPr>
          <p:cNvPr id="3" name="Content Placeholder 2"/>
          <p:cNvSpPr>
            <a:spLocks noGrp="1"/>
          </p:cNvSpPr>
          <p:nvPr>
            <p:ph idx="1"/>
          </p:nvPr>
        </p:nvSpPr>
        <p:spPr/>
        <p:txBody>
          <a:bodyPr>
            <a:normAutofit/>
          </a:bodyPr>
          <a:lstStyle/>
          <a:p>
            <a:pPr marL="514350" indent="-514350">
              <a:buNone/>
            </a:pPr>
            <a:r>
              <a:rPr lang="en-US" sz="3200" b="1" dirty="0" smtClean="0">
                <a:solidFill>
                  <a:srgbClr val="333333"/>
                </a:solidFill>
                <a:effectLst/>
                <a:latin typeface="Perpetua Titling MT"/>
              </a:rPr>
              <a:t>basic Premise:</a:t>
            </a:r>
          </a:p>
          <a:p>
            <a:pPr marL="514350" indent="-514350">
              <a:spcBef>
                <a:spcPts val="0"/>
              </a:spcBef>
              <a:buNone/>
            </a:pPr>
            <a:r>
              <a:rPr lang="en-US" sz="3200" b="1" dirty="0" smtClean="0">
                <a:solidFill>
                  <a:srgbClr val="333333"/>
                </a:solidFill>
                <a:effectLst/>
                <a:latin typeface="Perpetua Titling MT"/>
              </a:rPr>
              <a:t>	</a:t>
            </a:r>
            <a:r>
              <a:rPr lang="en-US" b="1" dirty="0" smtClean="0">
                <a:latin typeface="Arial"/>
                <a:cs typeface="Arial"/>
              </a:rPr>
              <a:t>Based economically on the fantasy syllogism:  capitalism = competitive markets; </a:t>
            </a:r>
          </a:p>
          <a:p>
            <a:pPr marL="514350" indent="-514350">
              <a:spcBef>
                <a:spcPts val="0"/>
              </a:spcBef>
              <a:buNone/>
            </a:pPr>
            <a:r>
              <a:rPr lang="en-US" b="1" dirty="0" smtClean="0">
                <a:latin typeface="Arial"/>
                <a:cs typeface="Arial"/>
              </a:rPr>
              <a:t>	competitive markets = efficiency and wellbeing</a:t>
            </a:r>
            <a:endParaRPr lang="en-US" b="1" dirty="0" smtClean="0">
              <a:solidFill>
                <a:srgbClr val="333333"/>
              </a:solidFill>
              <a:effectLst/>
              <a:latin typeface="Perpetua Titling MT"/>
            </a:endParaRPr>
          </a:p>
          <a:p>
            <a:pPr marL="514350" indent="-514350">
              <a:buNone/>
            </a:pPr>
            <a:r>
              <a:rPr lang="en-US" b="1" dirty="0" smtClean="0">
                <a:latin typeface="Arial"/>
                <a:cs typeface="Arial"/>
              </a:rPr>
              <a:t>	Therefore the state is impediment.</a:t>
            </a:r>
          </a:p>
          <a:p>
            <a:pPr marL="514350" indent="-514350">
              <a:buNone/>
            </a:pPr>
            <a:r>
              <a:rPr lang="en-US" b="1" dirty="0" smtClean="0">
                <a:latin typeface="Arial"/>
                <a:cs typeface="Arial"/>
              </a:rPr>
              <a:t>	Politically, competitive markets eliminate power whereas the state embodies power, making untrammeled markets synonymous with freedom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neo-liberal ideology: destructive effects</a:t>
            </a:r>
          </a:p>
        </p:txBody>
      </p:sp>
      <p:sp>
        <p:nvSpPr>
          <p:cNvPr id="3" name="Content Placeholder 2"/>
          <p:cNvSpPr>
            <a:spLocks noGrp="1"/>
          </p:cNvSpPr>
          <p:nvPr>
            <p:ph idx="1"/>
          </p:nvPr>
        </p:nvSpPr>
        <p:spPr/>
        <p:txBody>
          <a:bodyPr>
            <a:normAutofit/>
          </a:bodyPr>
          <a:lstStyle/>
          <a:p>
            <a:pPr marL="514350" indent="-514350">
              <a:buNone/>
            </a:pPr>
            <a:r>
              <a:rPr lang="en-US" b="1" dirty="0" smtClean="0">
                <a:solidFill>
                  <a:srgbClr val="333333"/>
                </a:solidFill>
                <a:effectLst>
                  <a:outerShdw blurRad="63500" dir="2700000" algn="tl" rotWithShape="0">
                    <a:prstClr val="white">
                      <a:alpha val="40000"/>
                    </a:prstClr>
                  </a:outerShdw>
                </a:effectLst>
                <a:latin typeface="Arial"/>
                <a:cs typeface="Arial"/>
              </a:rPr>
              <a:t>Neo-liberalism is not just destructive in terms of the economic policies it promotes.</a:t>
            </a:r>
          </a:p>
          <a:p>
            <a:pPr marL="514350" indent="-514350">
              <a:buNone/>
            </a:pPr>
            <a:r>
              <a:rPr lang="en-US" b="1" dirty="0" smtClean="0">
                <a:solidFill>
                  <a:srgbClr val="333333"/>
                </a:solidFill>
                <a:effectLst>
                  <a:outerShdw blurRad="63500" dir="2700000" algn="tl" rotWithShape="0">
                    <a:prstClr val="white">
                      <a:alpha val="40000"/>
                    </a:prstClr>
                  </a:outerShdw>
                </a:effectLst>
                <a:latin typeface="Arial"/>
                <a:cs typeface="Arial"/>
              </a:rPr>
              <a:t>The prevalence of Neo-liberal ideology is attractive because of its appropriation of “</a:t>
            </a:r>
            <a:r>
              <a:rPr lang="en-US" b="1" dirty="0" err="1" smtClean="0">
                <a:solidFill>
                  <a:srgbClr val="333333"/>
                </a:solidFill>
                <a:effectLst>
                  <a:outerShdw blurRad="63500" dir="2700000" algn="tl" rotWithShape="0">
                    <a:prstClr val="white">
                      <a:alpha val="40000"/>
                    </a:prstClr>
                  </a:outerShdw>
                </a:effectLst>
                <a:latin typeface="Arial"/>
                <a:cs typeface="Arial"/>
              </a:rPr>
              <a:t>freedom”and</a:t>
            </a:r>
            <a:r>
              <a:rPr lang="en-US" b="1" dirty="0" smtClean="0">
                <a:solidFill>
                  <a:srgbClr val="333333"/>
                </a:solidFill>
                <a:effectLst>
                  <a:outerShdw blurRad="63500" dir="2700000" algn="tl" rotWithShape="0">
                    <a:prstClr val="white">
                      <a:alpha val="40000"/>
                    </a:prstClr>
                  </a:outerShdw>
                </a:effectLst>
                <a:latin typeface="Arial"/>
                <a:cs typeface="Arial"/>
              </a:rPr>
              <a:t> “individual rights.”</a:t>
            </a:r>
          </a:p>
          <a:p>
            <a:pPr marL="514350" indent="-514350">
              <a:buNone/>
            </a:pPr>
            <a:r>
              <a:rPr lang="en-US" b="1" dirty="0" smtClean="0">
                <a:solidFill>
                  <a:srgbClr val="333333"/>
                </a:solidFill>
                <a:effectLst>
                  <a:outerShdw blurRad="63500" dir="2700000" algn="tl" rotWithShape="0">
                    <a:prstClr val="white">
                      <a:alpha val="40000"/>
                    </a:prstClr>
                  </a:outerShdw>
                </a:effectLst>
                <a:latin typeface="Arial"/>
                <a:cs typeface="Arial"/>
              </a:rPr>
              <a:t>This makes it all the more effective at undercutting the construction of positive worldviews that legitimate and stimulate building esprit de corps and the organizational bases of public initiative within the state and in society.  </a:t>
            </a:r>
            <a:endParaRPr lang="en-US" sz="3200" b="1" dirty="0" smtClean="0">
              <a:solidFill>
                <a:srgbClr val="333333"/>
              </a:solidFill>
              <a:effectLst/>
              <a:latin typeface="Perpetua Titling M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neo-liberal ideology: destructive effects</a:t>
            </a:r>
          </a:p>
        </p:txBody>
      </p:sp>
      <p:sp>
        <p:nvSpPr>
          <p:cNvPr id="3" name="Content Placeholder 2"/>
          <p:cNvSpPr>
            <a:spLocks noGrp="1"/>
          </p:cNvSpPr>
          <p:nvPr>
            <p:ph idx="1"/>
          </p:nvPr>
        </p:nvSpPr>
        <p:spPr/>
        <p:txBody>
          <a:bodyPr>
            <a:normAutofit/>
          </a:bodyPr>
          <a:lstStyle/>
          <a:p>
            <a:pPr marL="514350" indent="-514350">
              <a:buNone/>
            </a:pPr>
            <a:r>
              <a:rPr lang="en-US" b="1" dirty="0" smtClean="0">
                <a:solidFill>
                  <a:srgbClr val="333333"/>
                </a:solidFill>
                <a:effectLst>
                  <a:outerShdw blurRad="63500" dir="2700000" algn="tl" rotWithShape="0">
                    <a:prstClr val="white">
                      <a:alpha val="40000"/>
                    </a:prstClr>
                  </a:outerShdw>
                </a:effectLst>
                <a:latin typeface="Arial"/>
                <a:cs typeface="Arial"/>
              </a:rPr>
              <a:t>The result is a </a:t>
            </a:r>
            <a:r>
              <a:rPr lang="en-US" sz="3200" b="1" dirty="0" smtClean="0">
                <a:solidFill>
                  <a:srgbClr val="333333"/>
                </a:solidFill>
                <a:effectLst>
                  <a:outerShdw blurRad="63500" dir="2700000" algn="tl" rotWithShape="0">
                    <a:prstClr val="white">
                      <a:alpha val="40000"/>
                    </a:prstClr>
                  </a:outerShdw>
                </a:effectLst>
                <a:latin typeface="Arial"/>
                <a:cs typeface="Arial"/>
              </a:rPr>
              <a:t>“vicious circle:” </a:t>
            </a:r>
          </a:p>
          <a:p>
            <a:pPr marL="514350" indent="-514350">
              <a:buNone/>
            </a:pPr>
            <a:r>
              <a:rPr lang="en-US" b="1" dirty="0" smtClean="0">
                <a:solidFill>
                  <a:srgbClr val="333333"/>
                </a:solidFill>
                <a:effectLst>
                  <a:outerShdw blurRad="63500" dir="2700000" algn="tl" rotWithShape="0">
                    <a:prstClr val="white">
                      <a:alpha val="40000"/>
                    </a:prstClr>
                  </a:outerShdw>
                </a:effectLst>
                <a:latin typeface="Arial"/>
                <a:cs typeface="Arial"/>
              </a:rPr>
              <a:t>Neoliberal ideology and policies undercut the capacity of state officials for coherent capable action.</a:t>
            </a:r>
          </a:p>
          <a:p>
            <a:pPr marL="514350" indent="-514350">
              <a:buNone/>
            </a:pPr>
            <a:r>
              <a:rPr lang="en-US" b="1" dirty="0" smtClean="0">
                <a:solidFill>
                  <a:srgbClr val="333333"/>
                </a:solidFill>
                <a:effectLst>
                  <a:outerShdw blurRad="63500" dir="2700000" algn="tl" rotWithShape="0">
                    <a:prstClr val="white">
                      <a:alpha val="40000"/>
                    </a:prstClr>
                  </a:outerShdw>
                </a:effectLst>
                <a:latin typeface="Arial"/>
                <a:cs typeface="Arial"/>
              </a:rPr>
              <a:t>This in turn shrinks the ability of the state to deliver the goods that </a:t>
            </a:r>
          </a:p>
          <a:p>
            <a:pPr marL="514350" indent="-514350">
              <a:buNone/>
            </a:pPr>
            <a:r>
              <a:rPr lang="en-US" b="1" dirty="0" smtClean="0">
                <a:solidFill>
                  <a:srgbClr val="333333"/>
                </a:solidFill>
                <a:effectLst>
                  <a:outerShdw blurRad="63500" dir="2700000" algn="tl" rotWithShape="0">
                    <a:prstClr val="white">
                      <a:alpha val="40000"/>
                    </a:prstClr>
                  </a:outerShdw>
                </a:effectLst>
                <a:latin typeface="Arial"/>
                <a:cs typeface="Arial"/>
              </a:rPr>
              <a:t>Resulting state failures de-legitimate the state, strengthen the power of capital and further undercut the ability of the state to deliver.  </a:t>
            </a:r>
            <a:endParaRPr lang="en-US" b="1" dirty="0" smtClean="0">
              <a:solidFill>
                <a:srgbClr val="333333"/>
              </a:solidFill>
              <a:effectLst/>
              <a:latin typeface="Perpetua Titling M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err="1" smtClean="0"/>
              <a:t>Neoliberalism</a:t>
            </a:r>
            <a:r>
              <a:rPr lang="en-US" sz="3200" b="1" dirty="0" smtClean="0"/>
              <a:t>: </a:t>
            </a:r>
            <a:r>
              <a:rPr lang="en-US" sz="4000" b="1" dirty="0" smtClean="0"/>
              <a:t/>
            </a:r>
            <a:br>
              <a:rPr lang="en-US" sz="4000" b="1" dirty="0" smtClean="0"/>
            </a:br>
            <a:r>
              <a:rPr lang="en-US" sz="2800" b="1" dirty="0" smtClean="0"/>
              <a:t>A </a:t>
            </a:r>
            <a:r>
              <a:rPr lang="en-US" sz="2800" b="1" dirty="0" err="1" smtClean="0"/>
              <a:t>POLanyian</a:t>
            </a:r>
            <a:r>
              <a:rPr lang="en-US" sz="2800" b="1" dirty="0" smtClean="0"/>
              <a:t> Footnote</a:t>
            </a:r>
          </a:p>
        </p:txBody>
      </p:sp>
      <p:sp>
        <p:nvSpPr>
          <p:cNvPr id="3" name="Content Placeholder 2"/>
          <p:cNvSpPr>
            <a:spLocks noGrp="1"/>
          </p:cNvSpPr>
          <p:nvPr>
            <p:ph idx="1"/>
          </p:nvPr>
        </p:nvSpPr>
        <p:spPr/>
        <p:txBody>
          <a:bodyPr/>
          <a:lstStyle/>
          <a:p>
            <a:pPr marL="514350" indent="-514350">
              <a:spcBef>
                <a:spcPts val="0"/>
              </a:spcBef>
              <a:buNone/>
            </a:pPr>
            <a:r>
              <a:rPr lang="en-US" b="1" dirty="0" smtClean="0">
                <a:latin typeface="Arial"/>
                <a:cs typeface="Arial"/>
              </a:rPr>
              <a:t>. . . Freedom’s utter frustration in fascism is, indeed, the inevitable result of the liberal philosophy, which claims that power and compulsion are evil, that freedom demands their absence from a human community” </a:t>
            </a:r>
          </a:p>
          <a:p>
            <a:pPr marL="514350" indent="-514350">
              <a:spcBef>
                <a:spcPts val="0"/>
              </a:spcBef>
              <a:buNone/>
            </a:pPr>
            <a:r>
              <a:rPr lang="en-US" sz="1800" b="1" dirty="0" smtClean="0">
                <a:latin typeface="Arial"/>
                <a:cs typeface="Arial"/>
              </a:rPr>
              <a:t>	(The Great Transformation pp. 265–66).</a:t>
            </a:r>
          </a:p>
          <a:p>
            <a:pPr marL="514350" indent="-514350">
              <a:buNone/>
            </a:pPr>
            <a:endParaRPr lang="en-US" b="1" dirty="0">
              <a:latin typeface="Arial"/>
              <a:cs typeface="Aria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20th Century Developmental State: </a:t>
            </a:r>
            <a:endParaRPr lang="en-US" sz="2800" b="1" dirty="0" smtClean="0"/>
          </a:p>
        </p:txBody>
      </p:sp>
      <p:sp>
        <p:nvSpPr>
          <p:cNvPr id="3" name="Content Placeholder 2"/>
          <p:cNvSpPr>
            <a:spLocks noGrp="1"/>
          </p:cNvSpPr>
          <p:nvPr>
            <p:ph idx="1"/>
          </p:nvPr>
        </p:nvSpPr>
        <p:spPr/>
        <p:txBody>
          <a:bodyPr>
            <a:normAutofit lnSpcReduction="10000"/>
          </a:bodyPr>
          <a:lstStyle/>
          <a:p>
            <a:pPr marL="514350" indent="-514350">
              <a:buNone/>
            </a:pPr>
            <a:r>
              <a:rPr lang="en-US" sz="3200" b="1" dirty="0" smtClean="0">
                <a:solidFill>
                  <a:srgbClr val="333333"/>
                </a:solidFill>
                <a:effectLst/>
                <a:latin typeface="Perpetua Titling MT"/>
              </a:rPr>
              <a:t>basic Premise:</a:t>
            </a:r>
            <a:r>
              <a:rPr lang="en-US" sz="3200" b="1" dirty="0" smtClean="0">
                <a:latin typeface="Arial"/>
                <a:cs typeface="Arial"/>
              </a:rPr>
              <a:t> </a:t>
            </a:r>
          </a:p>
          <a:p>
            <a:pPr marL="514350" indent="-514350">
              <a:buNone/>
            </a:pPr>
            <a:r>
              <a:rPr lang="en-US" sz="3200" b="1" dirty="0" smtClean="0">
                <a:latin typeface="Arial"/>
                <a:cs typeface="Arial"/>
              </a:rPr>
              <a:t>	an institutionally robust, engaged state is an essential enabler of capitalism’s ability to realize its progressive potential. </a:t>
            </a:r>
          </a:p>
          <a:p>
            <a:pPr marL="514350" indent="-514350">
              <a:buNone/>
            </a:pPr>
            <a:r>
              <a:rPr lang="en-US" b="1" dirty="0" smtClean="0">
                <a:latin typeface="Arial"/>
                <a:cs typeface="Arial"/>
              </a:rPr>
              <a:t>	a classic </a:t>
            </a:r>
            <a:r>
              <a:rPr lang="en-US" sz="2800" b="1" dirty="0" smtClean="0">
                <a:latin typeface="Arial"/>
                <a:cs typeface="Arial"/>
              </a:rPr>
              <a:t>“state as enabler” </a:t>
            </a:r>
            <a:r>
              <a:rPr lang="en-US" b="1" dirty="0" smtClean="0">
                <a:latin typeface="Arial"/>
                <a:cs typeface="Arial"/>
              </a:rPr>
              <a:t>view in which the state provides crucial support, enabling private capital to realize its potential as an agent of economic transformation.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20th Century Developmental State: </a:t>
            </a:r>
            <a:endParaRPr lang="en-US" sz="2800" b="1" dirty="0" smtClean="0"/>
          </a:p>
        </p:txBody>
      </p:sp>
      <p:sp>
        <p:nvSpPr>
          <p:cNvPr id="3" name="Content Placeholder 2"/>
          <p:cNvSpPr>
            <a:spLocks noGrp="1"/>
          </p:cNvSpPr>
          <p:nvPr>
            <p:ph idx="1"/>
          </p:nvPr>
        </p:nvSpPr>
        <p:spPr/>
        <p:txBody>
          <a:bodyPr>
            <a:normAutofit/>
          </a:bodyPr>
          <a:lstStyle/>
          <a:p>
            <a:pPr marL="514350" indent="-514350">
              <a:buNone/>
            </a:pPr>
            <a:r>
              <a:rPr lang="en-US" sz="3200" b="1" dirty="0" smtClean="0">
                <a:latin typeface="Arial"/>
                <a:cs typeface="Arial"/>
              </a:rPr>
              <a:t>	</a:t>
            </a:r>
            <a:r>
              <a:rPr lang="en-US" b="1" dirty="0" smtClean="0">
                <a:latin typeface="Arial"/>
                <a:cs typeface="Arial"/>
              </a:rPr>
              <a:t> </a:t>
            </a:r>
            <a:r>
              <a:rPr lang="en-US" sz="2200" b="1" dirty="0" smtClean="0">
                <a:latin typeface="Arial"/>
                <a:cs typeface="Arial"/>
              </a:rPr>
              <a:t>In my version (Embedded Autonomy, 1995), effective state involvement requires, first of all, capable, coherent public bureaucracies.</a:t>
            </a:r>
          </a:p>
          <a:p>
            <a:pPr marL="514350" indent="-514350">
              <a:buNone/>
            </a:pPr>
            <a:r>
              <a:rPr lang="en-US" sz="2200" b="1" dirty="0" smtClean="0">
                <a:latin typeface="Arial"/>
                <a:cs typeface="Arial"/>
              </a:rPr>
              <a:t>	 These in turn depend on meritocratic recruitment and long-term career rewards that are roughly commensurate with private sector careers. </a:t>
            </a:r>
          </a:p>
          <a:p>
            <a:pPr marL="514350" indent="-514350">
              <a:buNone/>
            </a:pPr>
            <a:r>
              <a:rPr lang="en-US" sz="2200" b="1" dirty="0" smtClean="0">
                <a:latin typeface="Arial"/>
                <a:cs typeface="Arial"/>
              </a:rPr>
              <a:t>	These are complemented by state-society networks that enable interchange of information and ideas and engagement between the state organizations and social actors.</a:t>
            </a:r>
            <a:endParaRPr lang="en-US" sz="2200" b="1" dirty="0">
              <a:latin typeface="Arial"/>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20th Century Developmental State: </a:t>
            </a:r>
            <a:endParaRPr lang="en-US" sz="2800" b="1" dirty="0" smtClean="0"/>
          </a:p>
        </p:txBody>
      </p:sp>
      <p:sp>
        <p:nvSpPr>
          <p:cNvPr id="3" name="Content Placeholder 2"/>
          <p:cNvSpPr>
            <a:spLocks noGrp="1"/>
          </p:cNvSpPr>
          <p:nvPr>
            <p:ph idx="1"/>
          </p:nvPr>
        </p:nvSpPr>
        <p:spPr/>
        <p:txBody>
          <a:bodyPr>
            <a:normAutofit/>
          </a:bodyPr>
          <a:lstStyle/>
          <a:p>
            <a:pPr marL="514350" indent="-514350">
              <a:spcBef>
                <a:spcPts val="0"/>
              </a:spcBef>
              <a:buNone/>
            </a:pPr>
            <a:r>
              <a:rPr lang="en-US" sz="3200" b="1" dirty="0" smtClean="0">
                <a:latin typeface="Arial"/>
                <a:cs typeface="Arial"/>
              </a:rPr>
              <a:t>	</a:t>
            </a:r>
            <a:r>
              <a:rPr lang="en-US" sz="2800" b="1" dirty="0" smtClean="0">
                <a:latin typeface="Arial"/>
                <a:cs typeface="Arial"/>
              </a:rPr>
              <a:t> The problem: </a:t>
            </a:r>
          </a:p>
          <a:p>
            <a:pPr marL="514350" indent="-514350">
              <a:spcBef>
                <a:spcPts val="0"/>
              </a:spcBef>
              <a:buNone/>
            </a:pPr>
            <a:endParaRPr lang="en-US" sz="2800" b="1" dirty="0" smtClean="0">
              <a:latin typeface="Arial"/>
              <a:cs typeface="Arial"/>
            </a:endParaRPr>
          </a:p>
          <a:p>
            <a:pPr marL="514350" indent="-514350">
              <a:spcBef>
                <a:spcPts val="0"/>
              </a:spcBef>
              <a:buNone/>
            </a:pPr>
            <a:r>
              <a:rPr lang="en-US" sz="2200" b="1" dirty="0" smtClean="0">
                <a:latin typeface="Arial"/>
                <a:cs typeface="Arial"/>
              </a:rPr>
              <a:t>	The model is founded on the idea that key state actors and key segments of capital can unite around a shared progressive project that acknowledges the contribution of public as well as private actors.</a:t>
            </a:r>
          </a:p>
          <a:p>
            <a:pPr marL="514350" indent="-514350">
              <a:spcBef>
                <a:spcPts val="0"/>
              </a:spcBef>
              <a:buNone/>
            </a:pPr>
            <a:r>
              <a:rPr lang="en-US" sz="2200" b="1" dirty="0" smtClean="0">
                <a:latin typeface="Arial"/>
                <a:cs typeface="Arial"/>
              </a:rPr>
              <a:t/>
            </a:r>
            <a:br>
              <a:rPr lang="en-US" sz="2200" b="1" dirty="0" smtClean="0">
                <a:latin typeface="Arial"/>
                <a:cs typeface="Arial"/>
              </a:rPr>
            </a:br>
            <a:r>
              <a:rPr lang="en-US" sz="2200" b="1" dirty="0" smtClean="0">
                <a:latin typeface="Arial"/>
                <a:cs typeface="Arial"/>
              </a:rPr>
              <a:t>If </a:t>
            </a:r>
            <a:r>
              <a:rPr lang="en-US" sz="2200" b="1" dirty="0" err="1" smtClean="0">
                <a:latin typeface="Arial"/>
                <a:cs typeface="Arial"/>
              </a:rPr>
              <a:t>Streeck</a:t>
            </a:r>
            <a:r>
              <a:rPr lang="en-US" sz="2200" b="1" dirty="0" smtClean="0">
                <a:latin typeface="Arial"/>
                <a:cs typeface="Arial"/>
              </a:rPr>
              <a:t> is right about modern capitalism, the 20</a:t>
            </a:r>
            <a:r>
              <a:rPr lang="en-US" sz="2200" b="1" baseline="30000" dirty="0" smtClean="0">
                <a:latin typeface="Arial"/>
                <a:cs typeface="Arial"/>
              </a:rPr>
              <a:t>th</a:t>
            </a:r>
            <a:r>
              <a:rPr lang="en-US" sz="2200" b="1" dirty="0" smtClean="0">
                <a:latin typeface="Arial"/>
                <a:cs typeface="Arial"/>
              </a:rPr>
              <a:t> Century Developmental state is a lost cause. </a:t>
            </a:r>
          </a:p>
          <a:p>
            <a:pPr marL="514350" indent="-514350">
              <a:spcBef>
                <a:spcPts val="0"/>
              </a:spcBef>
              <a:buNone/>
            </a:pPr>
            <a:r>
              <a:rPr lang="en-US" sz="2200" b="1" dirty="0" smtClean="0">
                <a:latin typeface="Arial"/>
                <a:cs typeface="Arial"/>
              </a:rPr>
              <a:t>	 </a:t>
            </a:r>
            <a:endParaRPr lang="en-US" sz="2200" b="1" dirty="0">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21st Century</a:t>
            </a:r>
            <a:br>
              <a:rPr lang="en-US" sz="3200" b="1" dirty="0" smtClean="0"/>
            </a:br>
            <a:r>
              <a:rPr lang="en-US" sz="3200" b="1" dirty="0" smtClean="0"/>
              <a:t> developmental state</a:t>
            </a:r>
            <a:endParaRPr lang="en-US" sz="2800" b="1" dirty="0" smtClean="0"/>
          </a:p>
        </p:txBody>
      </p:sp>
      <p:sp>
        <p:nvSpPr>
          <p:cNvPr id="3" name="Content Placeholder 2"/>
          <p:cNvSpPr>
            <a:spLocks noGrp="1"/>
          </p:cNvSpPr>
          <p:nvPr>
            <p:ph idx="1"/>
          </p:nvPr>
        </p:nvSpPr>
        <p:spPr/>
        <p:txBody>
          <a:bodyPr>
            <a:normAutofit lnSpcReduction="10000"/>
          </a:bodyPr>
          <a:lstStyle/>
          <a:p>
            <a:pPr marL="514350" indent="-514350">
              <a:buNone/>
            </a:pPr>
            <a:r>
              <a:rPr lang="en-US" sz="3200" b="1" dirty="0" smtClean="0">
                <a:solidFill>
                  <a:srgbClr val="333333"/>
                </a:solidFill>
                <a:effectLst/>
                <a:latin typeface="Perpetua Titling MT"/>
              </a:rPr>
              <a:t>basic Premise:</a:t>
            </a:r>
          </a:p>
          <a:p>
            <a:pPr marL="514350" indent="-514350">
              <a:buNone/>
            </a:pPr>
            <a:r>
              <a:rPr lang="en-US" b="1" dirty="0" smtClean="0">
                <a:latin typeface="Arial"/>
                <a:cs typeface="Arial"/>
              </a:rPr>
              <a:t>	Goal is not enabling capitalism to realize its inherently progressive potential. </a:t>
            </a:r>
          </a:p>
          <a:p>
            <a:pPr marL="514350" indent="-514350">
              <a:buNone/>
            </a:pPr>
            <a:r>
              <a:rPr lang="en-US" sz="2800" b="1" dirty="0" smtClean="0">
                <a:latin typeface="Arial"/>
                <a:cs typeface="Arial"/>
              </a:rPr>
              <a:t>	Goal is capability expansion.</a:t>
            </a:r>
          </a:p>
          <a:p>
            <a:pPr marL="514350" indent="-514350">
              <a:buNone/>
            </a:pPr>
            <a:r>
              <a:rPr lang="en-US" b="1" dirty="0" smtClean="0">
                <a:latin typeface="Arial"/>
                <a:cs typeface="Arial"/>
              </a:rPr>
              <a:t>	In </a:t>
            </a:r>
            <a:r>
              <a:rPr lang="en-US" sz="2800" b="1" dirty="0" err="1" smtClean="0">
                <a:latin typeface="Arial"/>
                <a:cs typeface="Arial"/>
              </a:rPr>
              <a:t>Sen’s</a:t>
            </a:r>
            <a:r>
              <a:rPr lang="en-US" b="1" dirty="0" smtClean="0">
                <a:latin typeface="Arial"/>
                <a:cs typeface="Arial"/>
              </a:rPr>
              <a:t> language (1999), enabling people to “lead the kind of lives they value and have reason to value” (</a:t>
            </a:r>
            <a:r>
              <a:rPr lang="en-US" b="1" dirty="0" err="1" smtClean="0">
                <a:latin typeface="Arial"/>
                <a:cs typeface="Arial"/>
              </a:rPr>
              <a:t>p</a:t>
            </a:r>
            <a:r>
              <a:rPr lang="en-US" b="1" dirty="0" smtClean="0">
                <a:latin typeface="Arial"/>
                <a:cs typeface="Arial"/>
              </a:rPr>
              <a:t>. 18) (or more precisely the expansion of the set of </a:t>
            </a:r>
            <a:r>
              <a:rPr lang="en-US" b="1" dirty="0" err="1" smtClean="0">
                <a:latin typeface="Arial"/>
                <a:cs typeface="Arial"/>
              </a:rPr>
              <a:t>functionings</a:t>
            </a:r>
            <a:r>
              <a:rPr lang="en-US" b="1" dirty="0" smtClean="0">
                <a:latin typeface="Arial"/>
                <a:cs typeface="Arial"/>
              </a:rPr>
              <a:t> that people have the capability of enjoying).</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21st Century</a:t>
            </a:r>
            <a:br>
              <a:rPr lang="en-US" sz="3200" b="1" dirty="0" smtClean="0"/>
            </a:br>
            <a:r>
              <a:rPr lang="en-US" sz="3200" b="1" dirty="0" smtClean="0"/>
              <a:t> developmental state</a:t>
            </a:r>
            <a:endParaRPr lang="en-US" sz="2800" b="1" dirty="0" smtClean="0"/>
          </a:p>
        </p:txBody>
      </p:sp>
      <p:sp>
        <p:nvSpPr>
          <p:cNvPr id="3" name="Content Placeholder 2"/>
          <p:cNvSpPr>
            <a:spLocks noGrp="1"/>
          </p:cNvSpPr>
          <p:nvPr>
            <p:ph idx="1"/>
          </p:nvPr>
        </p:nvSpPr>
        <p:spPr/>
        <p:txBody>
          <a:bodyPr>
            <a:normAutofit fontScale="92500" lnSpcReduction="20000"/>
          </a:bodyPr>
          <a:lstStyle/>
          <a:p>
            <a:pPr marL="514350" indent="-514350">
              <a:buNone/>
            </a:pPr>
            <a:r>
              <a:rPr lang="en-US" sz="3200" b="1" dirty="0" smtClean="0">
                <a:solidFill>
                  <a:srgbClr val="333333"/>
                </a:solidFill>
                <a:effectLst/>
                <a:latin typeface="Perpetua Titling MT"/>
              </a:rPr>
              <a:t>structural </a:t>
            </a:r>
            <a:r>
              <a:rPr lang="en-US" sz="3200" b="1" dirty="0" err="1" smtClean="0">
                <a:solidFill>
                  <a:srgbClr val="333333"/>
                </a:solidFill>
                <a:effectLst/>
                <a:latin typeface="Perpetua Titling MT"/>
              </a:rPr>
              <a:t>RequirEments</a:t>
            </a:r>
            <a:r>
              <a:rPr lang="en-US" sz="3200" b="1" dirty="0" smtClean="0">
                <a:solidFill>
                  <a:srgbClr val="333333"/>
                </a:solidFill>
                <a:effectLst/>
                <a:latin typeface="Perpetua Titling MT"/>
              </a:rPr>
              <a:t>:</a:t>
            </a:r>
          </a:p>
          <a:p>
            <a:pPr marL="514350" indent="-514350">
              <a:buNone/>
            </a:pPr>
            <a:r>
              <a:rPr lang="en-US" b="1" dirty="0" smtClean="0">
                <a:latin typeface="Arial"/>
                <a:cs typeface="Arial"/>
              </a:rPr>
              <a:t>Structural foundations parallel those of the 20</a:t>
            </a:r>
            <a:r>
              <a:rPr lang="en-US" b="1" baseline="30000" dirty="0" smtClean="0">
                <a:latin typeface="Arial"/>
                <a:cs typeface="Arial"/>
              </a:rPr>
              <a:t>th</a:t>
            </a:r>
            <a:r>
              <a:rPr lang="en-US" b="1" dirty="0" smtClean="0">
                <a:latin typeface="Arial"/>
                <a:cs typeface="Arial"/>
              </a:rPr>
              <a:t> Century Developmental state – with crucial differences. </a:t>
            </a:r>
          </a:p>
          <a:p>
            <a:pPr marL="514350" indent="-514350">
              <a:buNone/>
            </a:pPr>
            <a:r>
              <a:rPr lang="en-US" sz="2800" b="1" dirty="0" smtClean="0">
                <a:latin typeface="Arial"/>
                <a:cs typeface="Arial"/>
              </a:rPr>
              <a:t>20</a:t>
            </a:r>
            <a:r>
              <a:rPr lang="en-US" sz="2800" b="1" baseline="30000" dirty="0" smtClean="0">
                <a:latin typeface="Arial"/>
                <a:cs typeface="Arial"/>
              </a:rPr>
              <a:t>th</a:t>
            </a:r>
            <a:r>
              <a:rPr lang="en-US" sz="2800" b="1" dirty="0" smtClean="0">
                <a:latin typeface="Arial"/>
                <a:cs typeface="Arial"/>
              </a:rPr>
              <a:t> and 21</a:t>
            </a:r>
            <a:r>
              <a:rPr lang="en-US" sz="2800" b="1" baseline="30000" dirty="0" smtClean="0">
                <a:latin typeface="Arial"/>
                <a:cs typeface="Arial"/>
              </a:rPr>
              <a:t>st</a:t>
            </a:r>
            <a:r>
              <a:rPr lang="en-US" sz="2800" b="1" dirty="0" smtClean="0">
                <a:latin typeface="Arial"/>
                <a:cs typeface="Arial"/>
              </a:rPr>
              <a:t> Century developmental states both depend on coherent capable state institutions.</a:t>
            </a:r>
          </a:p>
          <a:p>
            <a:pPr marL="514350" indent="-514350">
              <a:buNone/>
            </a:pPr>
            <a:r>
              <a:rPr lang="en-US" b="1" dirty="0" smtClean="0">
                <a:latin typeface="Arial"/>
                <a:cs typeface="Arial"/>
              </a:rPr>
              <a:t>Both also depend on state-society networks.</a:t>
            </a:r>
          </a:p>
          <a:p>
            <a:pPr marL="514350" indent="-514350">
              <a:buNone/>
            </a:pPr>
            <a:r>
              <a:rPr lang="en-US" b="1" dirty="0" smtClean="0">
                <a:latin typeface="Arial"/>
                <a:cs typeface="Arial"/>
              </a:rPr>
              <a:t>BUT the 21</a:t>
            </a:r>
            <a:r>
              <a:rPr lang="en-US" b="1" baseline="30000" dirty="0" smtClean="0">
                <a:latin typeface="Arial"/>
                <a:cs typeface="Arial"/>
              </a:rPr>
              <a:t>st</a:t>
            </a:r>
            <a:r>
              <a:rPr lang="en-US" b="1" dirty="0" smtClean="0">
                <a:latin typeface="Arial"/>
                <a:cs typeface="Arial"/>
              </a:rPr>
              <a:t> century state demands more of state-society dimension.</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21st Century dev STATE</a:t>
            </a:r>
            <a:br>
              <a:rPr lang="en-US" sz="3200" b="1" dirty="0" smtClean="0"/>
            </a:br>
            <a:r>
              <a:rPr lang="en-US" sz="3200" b="1" dirty="0" smtClean="0"/>
              <a:t>STATE-Society Networks</a:t>
            </a:r>
            <a:endParaRPr lang="en-US" sz="2800" b="1" dirty="0" smtClean="0"/>
          </a:p>
        </p:txBody>
      </p:sp>
      <p:sp>
        <p:nvSpPr>
          <p:cNvPr id="3" name="Content Placeholder 2"/>
          <p:cNvSpPr>
            <a:spLocks noGrp="1"/>
          </p:cNvSpPr>
          <p:nvPr>
            <p:ph idx="1"/>
          </p:nvPr>
        </p:nvSpPr>
        <p:spPr/>
        <p:txBody>
          <a:bodyPr>
            <a:normAutofit fontScale="92500" lnSpcReduction="20000"/>
          </a:bodyPr>
          <a:lstStyle/>
          <a:p>
            <a:pPr marL="514350" indent="-514350">
              <a:spcBef>
                <a:spcPts val="0"/>
              </a:spcBef>
              <a:buNone/>
            </a:pPr>
            <a:r>
              <a:rPr lang="en-US" sz="3243" b="1" dirty="0" smtClean="0">
                <a:solidFill>
                  <a:srgbClr val="333333"/>
                </a:solidFill>
                <a:effectLst/>
                <a:latin typeface="Perpetua Titling MT"/>
              </a:rPr>
              <a:t>The SEN Caveat: </a:t>
            </a:r>
          </a:p>
          <a:p>
            <a:pPr marL="514350" indent="-514350">
              <a:spcBef>
                <a:spcPts val="0"/>
              </a:spcBef>
              <a:buNone/>
            </a:pPr>
            <a:r>
              <a:rPr lang="en-US" b="1" dirty="0" smtClean="0">
                <a:latin typeface="Arial"/>
                <a:cs typeface="Arial"/>
              </a:rPr>
              <a:t>	</a:t>
            </a:r>
            <a:r>
              <a:rPr lang="en-US" b="1" dirty="0" err="1" smtClean="0">
                <a:latin typeface="Arial"/>
                <a:cs typeface="Arial"/>
              </a:rPr>
              <a:t>Sen</a:t>
            </a:r>
            <a:r>
              <a:rPr lang="en-US" b="1" dirty="0" smtClean="0">
                <a:latin typeface="Arial"/>
                <a:cs typeface="Arial"/>
              </a:rPr>
              <a:t> insists that public goals must be arrived at via deliberative means. This “raises the bar” for the construction of state-society networks” </a:t>
            </a:r>
          </a:p>
          <a:p>
            <a:pPr marL="514350" indent="-514350">
              <a:spcBef>
                <a:spcPts val="0"/>
              </a:spcBef>
              <a:buNone/>
            </a:pPr>
            <a:endParaRPr lang="en-US" sz="3200" b="1" dirty="0" smtClean="0">
              <a:solidFill>
                <a:srgbClr val="333333"/>
              </a:solidFill>
              <a:effectLst/>
              <a:latin typeface="Perpetua Titling MT"/>
            </a:endParaRPr>
          </a:p>
          <a:p>
            <a:pPr marL="514350" indent="-514350">
              <a:spcBef>
                <a:spcPts val="0"/>
              </a:spcBef>
              <a:buNone/>
            </a:pPr>
            <a:r>
              <a:rPr lang="en-US" sz="3200" b="1" dirty="0" smtClean="0">
                <a:solidFill>
                  <a:srgbClr val="333333"/>
                </a:solidFill>
                <a:effectLst/>
                <a:latin typeface="Perpetua Titling MT"/>
              </a:rPr>
              <a:t>The </a:t>
            </a:r>
            <a:r>
              <a:rPr lang="en-US" sz="3200" b="1" dirty="0" err="1" smtClean="0">
                <a:solidFill>
                  <a:srgbClr val="333333"/>
                </a:solidFill>
                <a:effectLst/>
                <a:latin typeface="Perpetua Titling MT"/>
              </a:rPr>
              <a:t>Ostrom</a:t>
            </a:r>
            <a:r>
              <a:rPr lang="en-US" sz="3200" b="1" dirty="0" smtClean="0">
                <a:solidFill>
                  <a:srgbClr val="333333"/>
                </a:solidFill>
                <a:effectLst/>
                <a:latin typeface="Perpetua Titling MT"/>
              </a:rPr>
              <a:t> Premise:</a:t>
            </a:r>
            <a:r>
              <a:rPr lang="en-US" b="1" dirty="0" smtClean="0">
                <a:solidFill>
                  <a:srgbClr val="333333"/>
                </a:solidFill>
                <a:effectLst>
                  <a:outerShdw blurRad="63500" dir="2700000" algn="tl" rotWithShape="0">
                    <a:prstClr val="white">
                      <a:alpha val="40000"/>
                    </a:prstClr>
                  </a:outerShdw>
                </a:effectLst>
                <a:latin typeface="Arial"/>
                <a:cs typeface="Arial"/>
              </a:rPr>
              <a:t> </a:t>
            </a:r>
          </a:p>
          <a:p>
            <a:pPr marL="514350" indent="-514350">
              <a:spcBef>
                <a:spcPts val="0"/>
              </a:spcBef>
              <a:buNone/>
            </a:pPr>
            <a:r>
              <a:rPr lang="en-US" b="1" dirty="0" smtClean="0">
                <a:solidFill>
                  <a:srgbClr val="333333"/>
                </a:solidFill>
                <a:effectLst>
                  <a:outerShdw blurRad="63500" dir="2700000" algn="tl" rotWithShape="0">
                    <a:prstClr val="white">
                      <a:alpha val="40000"/>
                    </a:prstClr>
                  </a:outerShdw>
                </a:effectLst>
                <a:latin typeface="Arial"/>
                <a:cs typeface="Arial"/>
              </a:rPr>
              <a:t>	</a:t>
            </a:r>
            <a:r>
              <a:rPr lang="en-US" b="1" dirty="0" err="1" smtClean="0">
                <a:solidFill>
                  <a:srgbClr val="333333"/>
                </a:solidFill>
                <a:effectLst>
                  <a:outerShdw blurRad="63500" dir="2700000" algn="tl" rotWithShape="0">
                    <a:prstClr val="white">
                      <a:alpha val="40000"/>
                    </a:prstClr>
                  </a:outerShdw>
                </a:effectLst>
                <a:latin typeface="Arial"/>
                <a:cs typeface="Arial"/>
              </a:rPr>
              <a:t>Ostrom’s</a:t>
            </a:r>
            <a:r>
              <a:rPr lang="en-US" b="1" dirty="0" smtClean="0">
                <a:solidFill>
                  <a:srgbClr val="333333"/>
                </a:solidFill>
                <a:effectLst>
                  <a:outerShdw blurRad="63500" dir="2700000" algn="tl" rotWithShape="0">
                    <a:prstClr val="white">
                      <a:alpha val="40000"/>
                    </a:prstClr>
                  </a:outerShdw>
                </a:effectLst>
                <a:latin typeface="Arial"/>
                <a:cs typeface="Arial"/>
              </a:rPr>
              <a:t> (1996) argues that “Coproduction” is an essential feature of capability-expanding services.</a:t>
            </a:r>
          </a:p>
          <a:p>
            <a:pPr marL="514350" indent="-514350">
              <a:spcBef>
                <a:spcPts val="0"/>
              </a:spcBef>
              <a:buNone/>
            </a:pPr>
            <a:endParaRPr lang="en-US" b="1" dirty="0" smtClean="0">
              <a:solidFill>
                <a:srgbClr val="333333"/>
              </a:solidFill>
              <a:effectLst>
                <a:outerShdw blurRad="63500" dir="2700000" algn="tl" rotWithShape="0">
                  <a:prstClr val="white">
                    <a:alpha val="40000"/>
                  </a:prstClr>
                </a:outerShdw>
              </a:effectLst>
              <a:latin typeface="Arial"/>
              <a:cs typeface="Arial"/>
            </a:endParaRPr>
          </a:p>
          <a:p>
            <a:pPr marL="514350" indent="-514350">
              <a:spcBef>
                <a:spcPts val="0"/>
              </a:spcBef>
              <a:buNone/>
            </a:pPr>
            <a:r>
              <a:rPr lang="en-US" b="1" dirty="0" smtClean="0">
                <a:solidFill>
                  <a:srgbClr val="333333"/>
                </a:solidFill>
                <a:effectLst>
                  <a:outerShdw blurRad="63500" dir="2700000" algn="tl" rotWithShape="0">
                    <a:prstClr val="white">
                      <a:alpha val="40000"/>
                    </a:prstClr>
                  </a:outerShdw>
                </a:effectLst>
                <a:latin typeface="Arial"/>
                <a:cs typeface="Arial"/>
              </a:rPr>
              <a:t>	Effective provision depends on the active engagement of those who are supposed to benefit from the services.</a:t>
            </a:r>
          </a:p>
          <a:p>
            <a:pPr marL="514350" indent="-514350">
              <a:spcBef>
                <a:spcPts val="0"/>
              </a:spcBef>
              <a:buNone/>
            </a:pPr>
            <a:r>
              <a:rPr lang="en-US" sz="3200" b="1" dirty="0" smtClean="0">
                <a:solidFill>
                  <a:srgbClr val="333333"/>
                </a:solidFill>
                <a:effectLst/>
                <a:latin typeface="Perpetua Titling MT"/>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06" y="62753"/>
            <a:ext cx="8358169" cy="1283167"/>
          </a:xfrm>
        </p:spPr>
        <p:txBody>
          <a:bodyPr/>
          <a:lstStyle/>
          <a:p>
            <a:r>
              <a:rPr lang="en-US" b="1" dirty="0" smtClean="0"/>
              <a:t>SEN + OSTROM:</a:t>
            </a:r>
            <a:r>
              <a:rPr lang="en-US" dirty="0" smtClean="0"/>
              <a:t/>
            </a:r>
            <a:br>
              <a:rPr lang="en-US" dirty="0" smtClean="0"/>
            </a:br>
            <a:r>
              <a:rPr lang="en-US" sz="3600" b="1" dirty="0" smtClean="0"/>
              <a:t>Can the Model be realized ?? </a:t>
            </a:r>
            <a:endParaRPr lang="en-US" sz="3600" b="1" dirty="0"/>
          </a:p>
        </p:txBody>
      </p:sp>
      <p:pic>
        <p:nvPicPr>
          <p:cNvPr id="4" name="Content Placeholder 3" descr="Ostrom1995_240_300.jpg"/>
          <p:cNvPicPr>
            <a:picLocks noGrp="1" noChangeAspect="1"/>
          </p:cNvPicPr>
          <p:nvPr>
            <p:ph idx="1"/>
          </p:nvPr>
        </p:nvPicPr>
        <p:blipFill>
          <a:blip r:embed="rId2"/>
          <a:srcRect l="-62623" r="-62623"/>
          <a:stretch>
            <a:fillRect/>
          </a:stretch>
        </p:blipFill>
        <p:spPr>
          <a:xfrm>
            <a:off x="4222770" y="2330778"/>
            <a:ext cx="4921230" cy="2731344"/>
          </a:xfrm>
        </p:spPr>
      </p:pic>
      <p:pic>
        <p:nvPicPr>
          <p:cNvPr id="5" name="Picture 4" descr="mw67975"/>
          <p:cNvPicPr>
            <a:picLocks noGrp="1" noChangeAspect="1" noChangeArrowheads="1"/>
          </p:cNvPicPr>
          <p:nvPr/>
        </p:nvPicPr>
        <p:blipFill>
          <a:blip r:embed="rId3"/>
          <a:srcRect/>
          <a:stretch>
            <a:fillRect/>
          </a:stretch>
        </p:blipFill>
        <p:spPr>
          <a:xfrm>
            <a:off x="1248803" y="2589009"/>
            <a:ext cx="2044568" cy="2463335"/>
          </a:xfrm>
          <a:prstGeom prst="rect">
            <a:avLst/>
          </a:prstGeom>
          <a:noFill/>
        </p:spPr>
      </p:pic>
      <p:sp>
        <p:nvSpPr>
          <p:cNvPr id="7" name="TextBox 6"/>
          <p:cNvSpPr txBox="1"/>
          <p:nvPr/>
        </p:nvSpPr>
        <p:spPr>
          <a:xfrm>
            <a:off x="4222770" y="3251923"/>
            <a:ext cx="717293" cy="2308324"/>
          </a:xfrm>
          <a:prstGeom prst="rect">
            <a:avLst/>
          </a:prstGeom>
          <a:noFill/>
        </p:spPr>
        <p:txBody>
          <a:bodyPr wrap="square" rtlCol="0">
            <a:spAutoFit/>
          </a:bodyPr>
          <a:lstStyle/>
          <a:p>
            <a:r>
              <a:rPr lang="en-US" sz="7200" b="1" dirty="0" smtClean="0">
                <a:solidFill>
                  <a:schemeClr val="bg2"/>
                </a:solidFill>
              </a:rPr>
              <a:t>+</a:t>
            </a:r>
            <a:endParaRPr lang="en-US" sz="7200" b="1" dirty="0">
              <a:solidFill>
                <a:schemeClr val="bg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t>21</a:t>
            </a:r>
            <a:r>
              <a:rPr lang="en-US" sz="2800" b="1" baseline="30000" dirty="0" smtClean="0"/>
              <a:t>st</a:t>
            </a:r>
            <a:r>
              <a:rPr lang="en-US" sz="2800" b="1" dirty="0" smtClean="0"/>
              <a:t> Century developmental STATE</a:t>
            </a:r>
            <a:r>
              <a:rPr lang="en-US" sz="3200" b="1" dirty="0" smtClean="0"/>
              <a:t/>
            </a:r>
            <a:br>
              <a:rPr lang="en-US" sz="3200" b="1" dirty="0" smtClean="0"/>
            </a:br>
            <a:r>
              <a:rPr lang="en-US" sz="3200" b="1" dirty="0" err="1" smtClean="0"/>
              <a:t>SeN</a:t>
            </a:r>
            <a:r>
              <a:rPr lang="en-US" sz="3200" b="1" dirty="0" smtClean="0"/>
              <a:t> + </a:t>
            </a:r>
            <a:r>
              <a:rPr lang="en-US" sz="3200" b="1" dirty="0" err="1" smtClean="0"/>
              <a:t>Ostrom</a:t>
            </a:r>
            <a:r>
              <a:rPr lang="en-US" sz="3200" b="1" dirty="0" smtClean="0"/>
              <a:t> </a:t>
            </a:r>
            <a:r>
              <a:rPr lang="en-US" sz="3200" b="1" dirty="0" err="1" smtClean="0"/>
              <a:t>vs</a:t>
            </a:r>
            <a:r>
              <a:rPr lang="en-US" sz="3200" b="1" dirty="0" smtClean="0"/>
              <a:t> Capitalism???</a:t>
            </a:r>
            <a:endParaRPr lang="en-US" sz="2800" b="1" dirty="0" smtClean="0"/>
          </a:p>
        </p:txBody>
      </p:sp>
      <p:sp>
        <p:nvSpPr>
          <p:cNvPr id="3" name="Content Placeholder 2"/>
          <p:cNvSpPr>
            <a:spLocks noGrp="1"/>
          </p:cNvSpPr>
          <p:nvPr>
            <p:ph idx="1"/>
          </p:nvPr>
        </p:nvSpPr>
        <p:spPr/>
        <p:txBody>
          <a:bodyPr/>
          <a:lstStyle/>
          <a:p>
            <a:pPr marL="514350" indent="-514350">
              <a:spcBef>
                <a:spcPts val="0"/>
              </a:spcBef>
              <a:buNone/>
            </a:pPr>
            <a:r>
              <a:rPr lang="en-US" sz="3200" b="1" dirty="0" smtClean="0">
                <a:solidFill>
                  <a:srgbClr val="333333"/>
                </a:solidFill>
                <a:effectLst/>
                <a:latin typeface="Perpetua Titling MT"/>
              </a:rPr>
              <a:t>BASIC PROBLEM:</a:t>
            </a:r>
          </a:p>
          <a:p>
            <a:pPr marL="514350" indent="-514350">
              <a:spcBef>
                <a:spcPts val="0"/>
              </a:spcBef>
              <a:buNone/>
            </a:pPr>
            <a:r>
              <a:rPr lang="en-US" sz="3200" b="1" dirty="0" smtClean="0">
                <a:latin typeface="Arial"/>
                <a:cs typeface="Arial"/>
              </a:rPr>
              <a:t>	</a:t>
            </a:r>
            <a:r>
              <a:rPr lang="en-US" sz="2800" b="1" dirty="0" smtClean="0">
                <a:latin typeface="Arial"/>
                <a:cs typeface="Arial"/>
              </a:rPr>
              <a:t>Constructing the 21</a:t>
            </a:r>
            <a:r>
              <a:rPr lang="en-US" sz="2800" b="1" baseline="30000" dirty="0" smtClean="0">
                <a:latin typeface="Arial"/>
                <a:cs typeface="Arial"/>
              </a:rPr>
              <a:t>st</a:t>
            </a:r>
            <a:r>
              <a:rPr lang="en-US" sz="2800" b="1" dirty="0" smtClean="0">
                <a:latin typeface="Arial"/>
                <a:cs typeface="Arial"/>
              </a:rPr>
              <a:t> century developmental state requires confronting modern capitalism – ideological and structurally – the “how to” manual for this task still hasn’t been written.  </a:t>
            </a:r>
          </a:p>
          <a:p>
            <a:pPr marL="514350" indent="-514350">
              <a:spcBef>
                <a:spcPts val="0"/>
              </a:spcBef>
              <a:buNone/>
            </a:pPr>
            <a:endParaRPr lang="en-US" sz="3200" b="1" dirty="0" smtClean="0">
              <a:solidFill>
                <a:srgbClr val="333333"/>
              </a:solidFill>
              <a:effectLst/>
              <a:latin typeface="Perpetua Titling M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4" y="942164"/>
            <a:ext cx="8029038" cy="2756261"/>
          </a:xfrm>
        </p:spPr>
        <p:style>
          <a:lnRef idx="1">
            <a:schemeClr val="accent1"/>
          </a:lnRef>
          <a:fillRef idx="2">
            <a:schemeClr val="accent1"/>
          </a:fillRef>
          <a:effectRef idx="1">
            <a:schemeClr val="accent1"/>
          </a:effectRef>
          <a:fontRef idx="minor">
            <a:schemeClr val="dk1"/>
          </a:fontRef>
        </p:style>
        <p:txBody>
          <a:bodyPr anchor="t">
            <a:normAutofit fontScale="62500" lnSpcReduction="20000"/>
          </a:bodyPr>
          <a:lstStyle/>
          <a:p>
            <a:pPr algn="ctr">
              <a:spcBef>
                <a:spcPts val="0"/>
              </a:spcBef>
              <a:buNone/>
            </a:pPr>
            <a:endPar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64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confession:</a:t>
            </a:r>
          </a:p>
          <a:p>
            <a:pPr algn="ctr">
              <a:spcBef>
                <a:spcPts val="0"/>
              </a:spcBef>
              <a:buNone/>
            </a:pPr>
            <a:endPar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what must be accomplish is clear, but no one has figured out robust strategies of implementation! </a:t>
            </a:r>
          </a:p>
          <a:p>
            <a:pPr algn="ctr">
              <a:spcBef>
                <a:spcPts val="0"/>
              </a:spcBef>
              <a:buNone/>
            </a:pPr>
            <a:endPar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4" y="942164"/>
            <a:ext cx="8029038" cy="2756261"/>
          </a:xfrm>
        </p:spPr>
        <p:style>
          <a:lnRef idx="1">
            <a:schemeClr val="accent1"/>
          </a:lnRef>
          <a:fillRef idx="2">
            <a:schemeClr val="accent1"/>
          </a:fillRef>
          <a:effectRef idx="1">
            <a:schemeClr val="accent1"/>
          </a:effectRef>
          <a:fontRef idx="minor">
            <a:schemeClr val="dk1"/>
          </a:fontRef>
        </p:style>
        <p:txBody>
          <a:bodyPr anchor="t">
            <a:normAutofit fontScale="77500" lnSpcReduction="20000"/>
          </a:bodyPr>
          <a:lstStyle/>
          <a:p>
            <a:pPr algn="ctr">
              <a:spcBef>
                <a:spcPts val="0"/>
              </a:spcBef>
              <a:buNone/>
            </a:pPr>
            <a:endPar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building states that can transform capitalism:</a:t>
            </a:r>
          </a:p>
          <a:p>
            <a:pPr algn="ctr">
              <a:spcBef>
                <a:spcPts val="0"/>
              </a:spcBef>
              <a:buNone/>
            </a:pPr>
            <a:endPar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Some analytical clues </a:t>
            </a:r>
          </a:p>
          <a:p>
            <a:pPr algn="ctr">
              <a:spcBef>
                <a:spcPts val="0"/>
              </a:spcBef>
              <a:buNone/>
            </a:pPr>
            <a:r>
              <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				</a:t>
            </a:r>
          </a:p>
          <a:p>
            <a:pPr algn="ctr">
              <a:buNone/>
            </a:pPr>
            <a:endParaRPr lang="en-US" sz="2000" b="1" dirty="0" smtClean="0">
              <a:latin typeface="Arial"/>
              <a:cs typeface="Arial"/>
            </a:endParaRPr>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3600" b="1" dirty="0" smtClean="0"/>
              <a:t>1.</a:t>
            </a:r>
            <a:r>
              <a:rPr lang="en-US" sz="2800" b="1" dirty="0" smtClean="0"/>
              <a:t> Lessons from The oldest state</a:t>
            </a:r>
            <a:br>
              <a:rPr lang="en-US" sz="2800" b="1" dirty="0" smtClean="0"/>
            </a:br>
            <a:endParaRPr lang="en-US" sz="4400" b="1" dirty="0" smtClean="0"/>
          </a:p>
        </p:txBody>
      </p:sp>
      <p:sp>
        <p:nvSpPr>
          <p:cNvPr id="3" name="Content Placeholder 2"/>
          <p:cNvSpPr>
            <a:spLocks noGrp="1"/>
          </p:cNvSpPr>
          <p:nvPr>
            <p:ph idx="1"/>
          </p:nvPr>
        </p:nvSpPr>
        <p:spPr/>
        <p:txBody>
          <a:bodyPr>
            <a:normAutofit fontScale="92500" lnSpcReduction="20000"/>
          </a:bodyPr>
          <a:lstStyle/>
          <a:p>
            <a:pPr marL="514350" indent="-514350">
              <a:buNone/>
            </a:pPr>
            <a:r>
              <a:rPr lang="en-US" sz="2800" b="1" dirty="0" smtClean="0">
                <a:latin typeface="Arial"/>
                <a:cs typeface="Arial"/>
              </a:rPr>
              <a:t>	STATE CONSTRUCTION IN QIN DYNASTY CHINA AS AN EXCEPTIONAL EXAMPLE OF THE </a:t>
            </a:r>
            <a:r>
              <a:rPr lang="en-US" sz="2800" b="1" dirty="0" smtClean="0">
                <a:solidFill>
                  <a:srgbClr val="333333"/>
                </a:solidFill>
                <a:effectLst/>
                <a:latin typeface="Arial"/>
                <a:cs typeface="Arial"/>
              </a:rPr>
              <a:t>THE ESSENTIAL ROLE OF ESPRIT DE CORPS AND SHARED VISIONS AMONG ACTORS WITHIN THE STATE .  </a:t>
            </a:r>
          </a:p>
          <a:p>
            <a:pPr marL="514350" indent="-514350">
              <a:buNone/>
            </a:pPr>
            <a:endParaRPr lang="en-US" sz="2800" b="1" dirty="0" smtClean="0">
              <a:solidFill>
                <a:srgbClr val="333333"/>
              </a:solidFill>
              <a:effectLst/>
              <a:latin typeface="Arial"/>
              <a:cs typeface="Arial"/>
            </a:endParaRPr>
          </a:p>
          <a:p>
            <a:pPr marL="514350" indent="-514350">
              <a:buNone/>
            </a:pPr>
            <a:r>
              <a:rPr lang="en-US" sz="2800" b="1" dirty="0" err="1" smtClean="0">
                <a:solidFill>
                  <a:srgbClr val="333333"/>
                </a:solidFill>
                <a:effectLst/>
                <a:latin typeface="Arial"/>
                <a:cs typeface="Arial"/>
              </a:rPr>
              <a:t>Dingxin</a:t>
            </a:r>
            <a:r>
              <a:rPr lang="en-US" sz="2800" b="1" dirty="0" smtClean="0">
                <a:solidFill>
                  <a:srgbClr val="333333"/>
                </a:solidFill>
                <a:effectLst/>
                <a:latin typeface="Arial"/>
                <a:cs typeface="Arial"/>
              </a:rPr>
              <a:t> Zhao, </a:t>
            </a:r>
            <a:r>
              <a:rPr lang="en-US" sz="2800" b="1" i="1" dirty="0" smtClean="0">
                <a:solidFill>
                  <a:srgbClr val="333333"/>
                </a:solidFill>
                <a:effectLst/>
                <a:latin typeface="Arial"/>
                <a:cs typeface="Arial"/>
              </a:rPr>
              <a:t>The Confucian-Legalist State: A New Theory of Chinese History </a:t>
            </a:r>
            <a:r>
              <a:rPr lang="en-US" sz="2800" b="1" dirty="0" smtClean="0">
                <a:solidFill>
                  <a:srgbClr val="333333"/>
                </a:solidFill>
                <a:effectLst/>
                <a:latin typeface="Arial"/>
                <a:cs typeface="Arial"/>
              </a:rPr>
              <a:t>(Oxford University Press, 2015)</a:t>
            </a:r>
          </a:p>
          <a:p>
            <a:pPr marL="514350" indent="-514350">
              <a:buNone/>
            </a:pPr>
            <a:r>
              <a:rPr lang="en-US" sz="2800" b="1" dirty="0" smtClean="0">
                <a:latin typeface="Arial"/>
                <a:cs typeface="Arial"/>
              </a:rPr>
              <a:t>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Qin Shang-Yang</a:t>
            </a:r>
            <a:endParaRPr lang="en-US" dirty="0"/>
          </a:p>
        </p:txBody>
      </p:sp>
      <p:pic>
        <p:nvPicPr>
          <p:cNvPr id="4" name="Content Placeholder 3" descr="shang-yang.jpg"/>
          <p:cNvPicPr>
            <a:picLocks noGrp="1" noChangeAspect="1"/>
          </p:cNvPicPr>
          <p:nvPr>
            <p:ph idx="1"/>
          </p:nvPr>
        </p:nvPicPr>
        <p:blipFill>
          <a:blip r:embed="rId2"/>
          <a:srcRect l="-68209" r="-68209"/>
          <a:stretch>
            <a:fillRect/>
          </a:stretch>
        </p:blip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The Confucian-Legalist State</a:t>
            </a:r>
            <a:endParaRPr lang="en-US" sz="4400" b="1" dirty="0" smtClean="0"/>
          </a:p>
        </p:txBody>
      </p:sp>
      <p:sp>
        <p:nvSpPr>
          <p:cNvPr id="3" name="Content Placeholder 2"/>
          <p:cNvSpPr>
            <a:spLocks noGrp="1"/>
          </p:cNvSpPr>
          <p:nvPr>
            <p:ph idx="1"/>
          </p:nvPr>
        </p:nvSpPr>
        <p:spPr/>
        <p:txBody>
          <a:bodyPr/>
          <a:lstStyle/>
          <a:p>
            <a:pPr marL="514350" indent="-514350">
              <a:buNone/>
            </a:pPr>
            <a:r>
              <a:rPr lang="en-US" sz="2800" b="1" dirty="0" smtClean="0">
                <a:latin typeface="Arial"/>
                <a:cs typeface="Arial"/>
              </a:rPr>
              <a:t>	</a:t>
            </a:r>
            <a:r>
              <a:rPr lang="en-US" b="1" dirty="0" smtClean="0">
                <a:latin typeface="Arial"/>
                <a:cs typeface="Arial"/>
              </a:rPr>
              <a:t>In roughly 350 BCE (Qin dynasty) o</a:t>
            </a:r>
            <a:r>
              <a:rPr lang="en-US" b="1" dirty="0" smtClean="0">
                <a:solidFill>
                  <a:srgbClr val="333333"/>
                </a:solidFill>
                <a:effectLst/>
                <a:latin typeface="Arial"/>
                <a:cs typeface="Arial"/>
              </a:rPr>
              <a:t>ut of the chaos of  incessant warfare and the rise and fall of dynasties in China emerged an exceptionally powerful apparatus of governance.  </a:t>
            </a:r>
          </a:p>
          <a:p>
            <a:pPr marL="514350" indent="-514350">
              <a:buNone/>
            </a:pPr>
            <a:r>
              <a:rPr lang="en-US" b="1" dirty="0" smtClean="0">
                <a:solidFill>
                  <a:srgbClr val="333333"/>
                </a:solidFill>
                <a:effectLst/>
                <a:latin typeface="Arial"/>
                <a:cs typeface="Arial"/>
              </a:rPr>
              <a:t>	An innovative bureaucratic apparatus was crucially reinforced by the melding of Legalist thinking with Confucian philosophy transformed into a state-supporting ideology.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The Confucian-Legalist State</a:t>
            </a:r>
            <a:endParaRPr lang="en-US" sz="4400" b="1" dirty="0" smtClean="0"/>
          </a:p>
        </p:txBody>
      </p:sp>
      <p:sp>
        <p:nvSpPr>
          <p:cNvPr id="3" name="Content Placeholder 2"/>
          <p:cNvSpPr>
            <a:spLocks noGrp="1"/>
          </p:cNvSpPr>
          <p:nvPr>
            <p:ph idx="1"/>
          </p:nvPr>
        </p:nvSpPr>
        <p:spPr/>
        <p:txBody>
          <a:bodyPr>
            <a:normAutofit/>
          </a:bodyPr>
          <a:lstStyle/>
          <a:p>
            <a:pPr marL="514350" indent="-514350">
              <a:buNone/>
            </a:pPr>
            <a:r>
              <a:rPr lang="en-US" sz="2800" b="1" dirty="0" smtClean="0">
                <a:latin typeface="Arial"/>
                <a:cs typeface="Arial"/>
              </a:rPr>
              <a:t>	</a:t>
            </a:r>
            <a:r>
              <a:rPr lang="en-US" b="1" dirty="0" smtClean="0">
                <a:latin typeface="Arial"/>
                <a:cs typeface="Arial"/>
              </a:rPr>
              <a:t>Confucian-Legalist formulations provided a cultural- ideological matrix that enabled relatively coherent action among thinly stretched set of state cadre.</a:t>
            </a:r>
          </a:p>
          <a:p>
            <a:pPr marL="514350" indent="-514350">
              <a:buNone/>
            </a:pPr>
            <a:r>
              <a:rPr lang="en-US" b="1" dirty="0" smtClean="0">
                <a:latin typeface="Arial"/>
                <a:cs typeface="Arial"/>
              </a:rPr>
              <a:t>	Enabling them to govern a territory that was far too large and variegated for bureaucratic control structures in themselves to achieve the scope and penetration necessary to control military and economic elites.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3200" b="1" dirty="0" smtClean="0"/>
              <a:t>Lessons from </a:t>
            </a:r>
            <a:r>
              <a:rPr lang="en-US" sz="2800" b="1" dirty="0" smtClean="0"/>
              <a:t/>
            </a:r>
            <a:br>
              <a:rPr lang="en-US" sz="2800" b="1" dirty="0" smtClean="0"/>
            </a:br>
            <a:r>
              <a:rPr lang="en-US" sz="2800" b="1" dirty="0" smtClean="0"/>
              <a:t>The Confucian-Legalist State ???</a:t>
            </a:r>
            <a:endParaRPr lang="en-US" sz="4400" b="1" dirty="0" smtClean="0"/>
          </a:p>
        </p:txBody>
      </p:sp>
      <p:sp>
        <p:nvSpPr>
          <p:cNvPr id="3" name="Content Placeholder 2"/>
          <p:cNvSpPr>
            <a:spLocks noGrp="1"/>
          </p:cNvSpPr>
          <p:nvPr>
            <p:ph idx="1"/>
          </p:nvPr>
        </p:nvSpPr>
        <p:spPr/>
        <p:txBody>
          <a:bodyPr/>
          <a:lstStyle/>
          <a:p>
            <a:pPr marL="514350" indent="-514350">
              <a:buNone/>
            </a:pPr>
            <a:r>
              <a:rPr lang="en-US" sz="2800" b="1" dirty="0" smtClean="0">
                <a:latin typeface="Arial"/>
                <a:cs typeface="Arial"/>
              </a:rPr>
              <a:t>	New ideas can be surprisingly effective tools for discovering public purpose:  </a:t>
            </a:r>
          </a:p>
          <a:p>
            <a:pPr marL="514350" indent="-514350">
              <a:buNone/>
            </a:pPr>
            <a:r>
              <a:rPr lang="en-US" sz="2800" b="1" dirty="0" smtClean="0">
                <a:latin typeface="Arial"/>
                <a:cs typeface="Arial"/>
              </a:rPr>
              <a:t>	Shared, legitimating cultural ideological formulations can have robust and powerful consequences for constructing (or reconstructing) state apparatuses.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3200" b="1" dirty="0" smtClean="0"/>
              <a:t>Lessons from </a:t>
            </a:r>
            <a:r>
              <a:rPr lang="en-US" sz="2800" b="1" dirty="0" smtClean="0"/>
              <a:t/>
            </a:r>
            <a:br>
              <a:rPr lang="en-US" sz="2800" b="1" dirty="0" smtClean="0"/>
            </a:br>
            <a:r>
              <a:rPr lang="en-US" sz="2800" b="1" dirty="0" smtClean="0"/>
              <a:t>The Confucian-Legalist State ???</a:t>
            </a:r>
            <a:endParaRPr lang="en-US" sz="4400" b="1" dirty="0" smtClean="0"/>
          </a:p>
        </p:txBody>
      </p:sp>
      <p:sp>
        <p:nvSpPr>
          <p:cNvPr id="3" name="Content Placeholder 2"/>
          <p:cNvSpPr>
            <a:spLocks noGrp="1"/>
          </p:cNvSpPr>
          <p:nvPr>
            <p:ph idx="1"/>
          </p:nvPr>
        </p:nvSpPr>
        <p:spPr/>
        <p:txBody>
          <a:bodyPr>
            <a:normAutofit/>
          </a:bodyPr>
          <a:lstStyle/>
          <a:p>
            <a:pPr marL="514350" indent="-514350">
              <a:buNone/>
            </a:pPr>
            <a:r>
              <a:rPr lang="en-US" sz="2800" b="1" dirty="0" smtClean="0">
                <a:latin typeface="Arial"/>
                <a:cs typeface="Arial"/>
              </a:rPr>
              <a:t>	</a:t>
            </a:r>
            <a:r>
              <a:rPr lang="en-US" b="1" dirty="0" smtClean="0">
                <a:latin typeface="Arial"/>
                <a:cs typeface="Arial"/>
              </a:rPr>
              <a:t>Obviously we can’t reinvent Confucian-Legalist cultural ideological frames, but this set of ideas appeared to be an unlikely source of political transformation at the time. </a:t>
            </a:r>
          </a:p>
          <a:p>
            <a:pPr marL="514350" indent="-514350">
              <a:buNone/>
            </a:pPr>
            <a:r>
              <a:rPr lang="en-US" b="1" dirty="0" smtClean="0">
                <a:latin typeface="Arial"/>
                <a:cs typeface="Arial"/>
              </a:rPr>
              <a:t>	Our current cultural-ideological “toolkit” may contain ideas with equal or greater unrealized potential.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3200" b="1" dirty="0" smtClean="0"/>
              <a:t>2.</a:t>
            </a:r>
            <a:r>
              <a:rPr lang="en-US" sz="2800" b="1" dirty="0" smtClean="0"/>
              <a:t> Dissecting</a:t>
            </a:r>
            <a:br>
              <a:rPr lang="en-US" sz="2800" b="1" dirty="0" smtClean="0"/>
            </a:br>
            <a:r>
              <a:rPr lang="en-US" sz="2800" b="1" dirty="0" smtClean="0"/>
              <a:t> 20</a:t>
            </a:r>
            <a:r>
              <a:rPr lang="en-US" sz="2800" b="1" baseline="30000" dirty="0" smtClean="0"/>
              <a:t>th</a:t>
            </a:r>
            <a:r>
              <a:rPr lang="en-US" sz="2800" b="1" dirty="0" smtClean="0"/>
              <a:t> Century transformations </a:t>
            </a:r>
            <a:br>
              <a:rPr lang="en-US" sz="2800" b="1" dirty="0" smtClean="0"/>
            </a:br>
            <a:r>
              <a:rPr lang="en-US" sz="2800" b="1" dirty="0" smtClean="0"/>
              <a:t>in the Global south </a:t>
            </a:r>
            <a:endParaRPr lang="en-US" sz="4400" b="1" dirty="0" smtClean="0"/>
          </a:p>
        </p:txBody>
      </p:sp>
      <p:sp>
        <p:nvSpPr>
          <p:cNvPr id="3" name="Content Placeholder 2"/>
          <p:cNvSpPr>
            <a:spLocks noGrp="1"/>
          </p:cNvSpPr>
          <p:nvPr>
            <p:ph idx="1"/>
          </p:nvPr>
        </p:nvSpPr>
        <p:spPr/>
        <p:txBody>
          <a:bodyPr>
            <a:normAutofit/>
          </a:bodyPr>
          <a:lstStyle/>
          <a:p>
            <a:pPr marL="514350" indent="-514350">
              <a:buNone/>
            </a:pPr>
            <a:r>
              <a:rPr lang="en-US" sz="2800" b="1" dirty="0" smtClean="0">
                <a:latin typeface="Arial"/>
                <a:cs typeface="Arial"/>
              </a:rPr>
              <a:t>	</a:t>
            </a:r>
            <a:r>
              <a:rPr lang="en-US" b="1" dirty="0" smtClean="0">
                <a:latin typeface="Arial"/>
                <a:cs typeface="Arial"/>
              </a:rPr>
              <a:t>20</a:t>
            </a:r>
            <a:r>
              <a:rPr lang="en-US" b="1" baseline="30000" dirty="0" smtClean="0">
                <a:latin typeface="Arial"/>
                <a:cs typeface="Arial"/>
              </a:rPr>
              <a:t>th </a:t>
            </a:r>
            <a:r>
              <a:rPr lang="en-US" b="1" dirty="0" smtClean="0">
                <a:latin typeface="Arial"/>
                <a:cs typeface="Arial"/>
              </a:rPr>
              <a:t> and 21</a:t>
            </a:r>
            <a:r>
              <a:rPr lang="en-US" b="1" baseline="30000" dirty="0" smtClean="0">
                <a:latin typeface="Arial"/>
                <a:cs typeface="Arial"/>
              </a:rPr>
              <a:t>st</a:t>
            </a:r>
            <a:r>
              <a:rPr lang="en-US" b="1" dirty="0" smtClean="0">
                <a:latin typeface="Arial"/>
                <a:cs typeface="Arial"/>
              </a:rPr>
              <a:t> century transformations in the global South – from Korea to South African to Brazil – showed that social movement networks can exercise unexpectedly strong political effects.</a:t>
            </a:r>
          </a:p>
          <a:p>
            <a:pPr marL="514350" indent="-514350">
              <a:buNone/>
            </a:pPr>
            <a:r>
              <a:rPr lang="en-US" b="1" dirty="0" smtClean="0">
                <a:latin typeface="Arial"/>
                <a:cs typeface="Arial"/>
              </a:rPr>
              <a:t>	BUT, apparently similar networks don’t work everywhere and often don’t retain their effects over time.  </a:t>
            </a:r>
          </a:p>
          <a:p>
            <a:pPr marL="514350" indent="-514350">
              <a:buNone/>
            </a:pPr>
            <a:r>
              <a:rPr lang="en-US" b="1" dirty="0" smtClean="0">
                <a:latin typeface="Arial"/>
                <a:cs typeface="Arial"/>
              </a:rPr>
              <a:t>	 </a:t>
            </a:r>
            <a:endParaRPr lang="en-US" b="1" dirty="0">
              <a:latin typeface="Arial"/>
              <a:cs typeface="Aria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embedded cohesiveness </a:t>
            </a:r>
            <a:r>
              <a:rPr lang="en-US" sz="4000" b="1" dirty="0" smtClean="0"/>
              <a:t/>
            </a:r>
            <a:br>
              <a:rPr lang="en-US" sz="4000" b="1" dirty="0" smtClean="0"/>
            </a:br>
            <a:endParaRPr lang="en-US" sz="4400" b="1" dirty="0" smtClean="0"/>
          </a:p>
        </p:txBody>
      </p:sp>
      <p:sp>
        <p:nvSpPr>
          <p:cNvPr id="3" name="Content Placeholder 2"/>
          <p:cNvSpPr>
            <a:spLocks noGrp="1"/>
          </p:cNvSpPr>
          <p:nvPr>
            <p:ph idx="1"/>
          </p:nvPr>
        </p:nvSpPr>
        <p:spPr/>
        <p:txBody>
          <a:bodyPr>
            <a:normAutofit fontScale="92500"/>
          </a:bodyPr>
          <a:lstStyle/>
          <a:p>
            <a:pPr marL="514350" indent="-514350">
              <a:buNone/>
            </a:pPr>
            <a:r>
              <a:rPr lang="en-US" sz="2800" b="1" dirty="0" smtClean="0">
                <a:latin typeface="Arial"/>
                <a:cs typeface="Arial"/>
              </a:rPr>
              <a:t>	New research by </a:t>
            </a:r>
            <a:r>
              <a:rPr lang="en-US" sz="2800" b="1" dirty="0" err="1" smtClean="0">
                <a:latin typeface="Arial"/>
                <a:cs typeface="Arial"/>
              </a:rPr>
              <a:t>Cheol</a:t>
            </a:r>
            <a:r>
              <a:rPr lang="en-US" sz="2800" b="1" dirty="0" smtClean="0">
                <a:latin typeface="Arial"/>
                <a:cs typeface="Arial"/>
              </a:rPr>
              <a:t>-sung Lee on Brazil, Argentina, Korea and Taiwan provides an  intriguing set of hypothesis on what makes progressive networks effective. </a:t>
            </a:r>
          </a:p>
          <a:p>
            <a:pPr marL="514350" indent="-514350">
              <a:buNone/>
            </a:pPr>
            <a:endParaRPr lang="en-US" sz="2800" b="1" dirty="0" smtClean="0">
              <a:latin typeface="Arial"/>
              <a:cs typeface="Arial"/>
            </a:endParaRPr>
          </a:p>
          <a:p>
            <a:pPr marL="514350" indent="-514350">
              <a:buNone/>
            </a:pPr>
            <a:r>
              <a:rPr lang="en-US" sz="2800" b="1" dirty="0" smtClean="0">
                <a:latin typeface="Arial"/>
                <a:cs typeface="Arial"/>
              </a:rPr>
              <a:t>	</a:t>
            </a:r>
            <a:r>
              <a:rPr lang="en-US" sz="2595" b="1" dirty="0" err="1" smtClean="0">
                <a:latin typeface="Arial"/>
                <a:cs typeface="Arial"/>
              </a:rPr>
              <a:t>Cheol</a:t>
            </a:r>
            <a:r>
              <a:rPr lang="en-US" sz="2595" b="1" dirty="0" smtClean="0">
                <a:latin typeface="Arial"/>
                <a:cs typeface="Arial"/>
              </a:rPr>
              <a:t>-sung Lee, </a:t>
            </a:r>
            <a:r>
              <a:rPr lang="en-US" sz="2595" b="1" i="1" dirty="0" smtClean="0">
                <a:latin typeface="Arial"/>
                <a:cs typeface="Arial"/>
              </a:rPr>
              <a:t>When Solidarity Works: Labor-Civic Networks and Welfare States in the Market Reform Era  </a:t>
            </a:r>
            <a:r>
              <a:rPr lang="en-US" sz="2595" b="1" dirty="0" smtClean="0">
                <a:latin typeface="Arial"/>
                <a:cs typeface="Arial"/>
              </a:rPr>
              <a:t>Cambridge University Press, 2016)</a:t>
            </a:r>
            <a:endParaRPr lang="en-US" sz="2595" b="1" dirty="0">
              <a:latin typeface="Arial"/>
              <a:cs typeface="Aria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882" y="62753"/>
            <a:ext cx="7583488" cy="1283167"/>
          </a:xfrm>
        </p:spPr>
        <p:txBody>
          <a:bodyPr/>
          <a:lstStyle/>
          <a:p>
            <a:r>
              <a:rPr lang="en-US" sz="2800" b="1" dirty="0" smtClean="0"/>
              <a:t>embedded cohesiveness </a:t>
            </a:r>
            <a:r>
              <a:rPr lang="en-US" sz="4000" b="1" dirty="0" smtClean="0"/>
              <a:t/>
            </a:r>
            <a:br>
              <a:rPr lang="en-US" sz="4000" b="1" dirty="0" smtClean="0"/>
            </a:br>
            <a:endParaRPr lang="en-US" sz="4400" b="1" dirty="0" smtClean="0"/>
          </a:p>
        </p:txBody>
      </p:sp>
      <p:sp>
        <p:nvSpPr>
          <p:cNvPr id="3" name="Content Placeholder 2"/>
          <p:cNvSpPr>
            <a:spLocks noGrp="1"/>
          </p:cNvSpPr>
          <p:nvPr>
            <p:ph idx="1"/>
          </p:nvPr>
        </p:nvSpPr>
        <p:spPr/>
        <p:txBody>
          <a:bodyPr>
            <a:normAutofit/>
          </a:bodyPr>
          <a:lstStyle/>
          <a:p>
            <a:pPr marL="514350" indent="-514350">
              <a:buNone/>
            </a:pPr>
            <a:r>
              <a:rPr lang="en-US" sz="2800" b="1" dirty="0" smtClean="0">
                <a:latin typeface="Arial"/>
                <a:cs typeface="Arial"/>
              </a:rPr>
              <a:t>	</a:t>
            </a:r>
            <a:r>
              <a:rPr lang="en-US" b="1" dirty="0" smtClean="0">
                <a:latin typeface="Arial"/>
                <a:cs typeface="Arial"/>
              </a:rPr>
              <a:t>Lee argues that the key to network effectiveness depends on whether the networks militant social movements have built combine:</a:t>
            </a:r>
          </a:p>
          <a:p>
            <a:pPr>
              <a:spcBef>
                <a:spcPts val="0"/>
              </a:spcBef>
              <a:buNone/>
            </a:pPr>
            <a:r>
              <a:rPr lang="en-US" b="1" dirty="0" smtClean="0">
                <a:latin typeface="Arial"/>
                <a:cs typeface="Arial"/>
              </a:rPr>
              <a:t>	</a:t>
            </a:r>
            <a:r>
              <a:rPr lang="en-US" sz="2800" b="1" dirty="0" smtClean="0">
                <a:latin typeface="Arial"/>
                <a:cs typeface="Arial"/>
              </a:rPr>
              <a:t>“</a:t>
            </a:r>
            <a:r>
              <a:rPr lang="en-US" sz="2800" b="1" dirty="0" err="1" smtClean="0">
                <a:latin typeface="Arial"/>
                <a:cs typeface="Arial"/>
              </a:rPr>
              <a:t>embeddedness</a:t>
            </a:r>
            <a:r>
              <a:rPr lang="en-US" sz="2800" b="1" dirty="0" smtClean="0">
                <a:latin typeface="Arial"/>
                <a:cs typeface="Arial"/>
              </a:rPr>
              <a:t>” </a:t>
            </a:r>
            <a:r>
              <a:rPr lang="en-US" b="1" dirty="0" smtClean="0">
                <a:latin typeface="Arial"/>
                <a:cs typeface="Arial"/>
              </a:rPr>
              <a:t>( ties to civil society associations)</a:t>
            </a:r>
          </a:p>
          <a:p>
            <a:pPr>
              <a:spcBef>
                <a:spcPts val="0"/>
              </a:spcBef>
              <a:buNone/>
            </a:pPr>
            <a:r>
              <a:rPr lang="en-US" b="1" dirty="0" smtClean="0">
                <a:latin typeface="Arial"/>
                <a:cs typeface="Arial"/>
              </a:rPr>
              <a:t>with</a:t>
            </a:r>
          </a:p>
          <a:p>
            <a:pPr>
              <a:spcBef>
                <a:spcPts val="0"/>
              </a:spcBef>
              <a:buNone/>
            </a:pPr>
            <a:r>
              <a:rPr lang="en-US" b="1" dirty="0" smtClean="0">
                <a:latin typeface="Arial"/>
                <a:cs typeface="Arial"/>
              </a:rPr>
              <a:t>	</a:t>
            </a:r>
            <a:r>
              <a:rPr lang="en-US" sz="2800" b="1" dirty="0" smtClean="0">
                <a:latin typeface="Arial"/>
                <a:cs typeface="Arial"/>
              </a:rPr>
              <a:t> “cohesiveness” </a:t>
            </a:r>
            <a:r>
              <a:rPr lang="en-US" b="1" dirty="0" smtClean="0">
                <a:latin typeface="Arial"/>
                <a:cs typeface="Arial"/>
              </a:rPr>
              <a:t>(ties to party and state organizations).</a:t>
            </a:r>
          </a:p>
          <a:p>
            <a:pPr marL="514350" indent="-514350">
              <a:buNone/>
            </a:pPr>
            <a:endParaRPr lang="en-US" b="1" dirty="0">
              <a:latin typeface="Arial"/>
              <a:cs typeface="Aria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667" cap="small" dirty="0" smtClean="0">
                <a:solidFill>
                  <a:srgbClr val="000000"/>
                </a:solidFill>
              </a:rPr>
              <a:t>Figure 9-2 Associational Networks based on </a:t>
            </a:r>
            <a:r>
              <a:rPr lang="en-US" sz="2667" cap="small" dirty="0" err="1" smtClean="0">
                <a:solidFill>
                  <a:srgbClr val="000000"/>
                </a:solidFill>
              </a:rPr>
              <a:t>Comembership</a:t>
            </a:r>
            <a:r>
              <a:rPr lang="en-US" sz="2667" cap="small" dirty="0" smtClean="0">
                <a:solidFill>
                  <a:srgbClr val="000000"/>
                </a:solidFill>
              </a:rPr>
              <a:t> Data for Argentina, 2005</a:t>
            </a:r>
            <a:r>
              <a:rPr lang="en-US" sz="2667" dirty="0" smtClean="0">
                <a:solidFill>
                  <a:srgbClr val="000000"/>
                </a:solidFill>
              </a:rPr>
              <a:t>  (C-S Lee, 2016) </a:t>
            </a:r>
            <a:r>
              <a:rPr lang="en-US" dirty="0" smtClean="0"/>
              <a:t>  </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cstate="print"/>
          <a:srcRect/>
          <a:stretch>
            <a:fillRect/>
          </a:stretch>
        </p:blipFill>
        <p:spPr bwMode="auto">
          <a:xfrm>
            <a:off x="457200" y="1600200"/>
            <a:ext cx="5960745" cy="49599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solidFill>
                  <a:srgbClr val="000000"/>
                </a:solidFill>
              </a:rPr>
              <a:t>Figure 9-3 Associational Networks based on Co-membership Data for Brazil, 2005  (C-S Lee, 2016) </a:t>
            </a:r>
            <a:endParaRPr lang="en-US" sz="2400" dirty="0">
              <a:solidFill>
                <a:srgbClr val="000000"/>
              </a:solidFill>
            </a:endParaRPr>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cstate="print"/>
          <a:srcRect/>
          <a:stretch>
            <a:fillRect/>
          </a:stretch>
        </p:blipFill>
        <p:spPr bwMode="auto">
          <a:xfrm>
            <a:off x="457200" y="1603375"/>
            <a:ext cx="5857240"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9603" y="942164"/>
            <a:ext cx="7343348" cy="1705791"/>
          </a:xfrm>
        </p:spPr>
        <p:style>
          <a:lnRef idx="1">
            <a:schemeClr val="accent1"/>
          </a:lnRef>
          <a:fillRef idx="2">
            <a:schemeClr val="accent1"/>
          </a:fillRef>
          <a:effectRef idx="1">
            <a:schemeClr val="accent1"/>
          </a:effectRef>
          <a:fontRef idx="minor">
            <a:schemeClr val="dk1"/>
          </a:fontRef>
        </p:style>
        <p:txBody>
          <a:bodyPr anchor="t">
            <a:normAutofit/>
          </a:bodyPr>
          <a:lstStyle/>
          <a:p>
            <a:pPr algn="ctr">
              <a:spcBef>
                <a:spcPts val="0"/>
              </a:spcBef>
              <a:buNone/>
            </a:pPr>
            <a:endParaRPr lang="en-US" sz="2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endParaRPr>
          </a:p>
          <a:p>
            <a:pPr algn="ctr">
              <a:spcBef>
                <a:spcPts val="0"/>
              </a:spcBef>
              <a:buNone/>
            </a:pPr>
            <a:r>
              <a:rPr lang="en-US" sz="4800" b="1" dirty="0" smtClean="0">
                <a:solidFill>
                  <a:prstClr val="white"/>
                </a:solidFill>
                <a:effectLst>
                  <a:outerShdw blurRad="50800" dist="12700" dir="2700000" sx="100500" sy="100500" algn="tl" rotWithShape="0">
                    <a:prstClr val="black">
                      <a:alpha val="60000"/>
                    </a:prstClr>
                  </a:outerShdw>
                </a:effectLst>
                <a:latin typeface="Perpetua Titling MT"/>
                <a:ea typeface="+mj-ea"/>
                <a:cs typeface="+mj-cs"/>
              </a:rPr>
              <a:t>conclusions</a:t>
            </a:r>
          </a:p>
          <a:p>
            <a:pPr algn="ctr">
              <a:buNone/>
            </a:pPr>
            <a:endParaRPr lang="en-US" sz="2000" b="1" dirty="0" smtClean="0">
              <a:latin typeface="Arial"/>
              <a:cs typeface="Arial"/>
            </a:endParaRPr>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62753"/>
            <a:ext cx="8029039" cy="1283167"/>
          </a:xfrm>
        </p:spPr>
        <p:txBody>
          <a:bodyPr/>
          <a:lstStyle/>
          <a:p>
            <a:pPr marL="282575" lvl="0" indent="-282575">
              <a:spcBef>
                <a:spcPts val="0"/>
              </a:spcBef>
            </a:pPr>
            <a:r>
              <a:rPr lang="en-US" sz="3200" b="1" dirty="0" smtClean="0">
                <a:effectLst>
                  <a:outerShdw blurRad="50800" dist="38100" dir="2700000">
                    <a:srgbClr val="000000">
                      <a:alpha val="43000"/>
                    </a:srgbClr>
                  </a:outerShdw>
                </a:effectLst>
              </a:rPr>
              <a:t>The future of the State </a:t>
            </a:r>
            <a:br>
              <a:rPr lang="en-US" sz="3200" b="1" dirty="0" smtClean="0">
                <a:effectLst>
                  <a:outerShdw blurRad="50800" dist="38100" dir="2700000">
                    <a:srgbClr val="000000">
                      <a:alpha val="43000"/>
                    </a:srgbClr>
                  </a:outerShdw>
                </a:effectLst>
              </a:rPr>
            </a:br>
            <a:r>
              <a:rPr lang="en-US" sz="3200" b="1" dirty="0" smtClean="0">
                <a:effectLst>
                  <a:outerShdw blurRad="50800" dist="38100" dir="2700000">
                    <a:srgbClr val="000000">
                      <a:alpha val="43000"/>
                    </a:srgbClr>
                  </a:outerShdw>
                </a:effectLst>
              </a:rPr>
              <a:t>and, therefore, the fate of Society, looks </a:t>
            </a:r>
            <a:r>
              <a:rPr lang="en-US" sz="3600" b="1" dirty="0" smtClean="0">
                <a:effectLst>
                  <a:outerShdw blurRad="50800" dist="38100" dir="2700000">
                    <a:srgbClr val="000000">
                      <a:alpha val="43000"/>
                    </a:srgbClr>
                  </a:outerShdw>
                </a:effectLst>
              </a:rPr>
              <a:t>bleak</a:t>
            </a:r>
            <a:endParaRPr lang="en-US" sz="36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p:txBody>
          <a:bodyPr>
            <a:normAutofit fontScale="62500" lnSpcReduction="20000"/>
          </a:bodyPr>
          <a:lstStyle/>
          <a:p>
            <a:pPr algn="ctr">
              <a:spcBef>
                <a:spcPts val="0"/>
              </a:spcBef>
              <a:buNone/>
            </a:pPr>
            <a:endParaRPr lang="en-US" sz="3613" b="1" dirty="0" smtClean="0"/>
          </a:p>
          <a:p>
            <a:pPr marL="514350" indent="-514350">
              <a:spcBef>
                <a:spcPts val="0"/>
              </a:spcBef>
              <a:buFont typeface="Calisto MT" pitchFamily="18" charset="0"/>
              <a:buAutoNum type="arabicPeriod"/>
            </a:pPr>
            <a:r>
              <a:rPr lang="en-US" sz="4480" b="1" dirty="0" smtClean="0"/>
              <a:t>The persistent political and ideological power of capitalism is likely to checkmate strategies for constructing state structures and state-society synergies capable of transforming capitalism.</a:t>
            </a:r>
          </a:p>
          <a:p>
            <a:pPr marL="514350" indent="-514350">
              <a:spcBef>
                <a:spcPts val="0"/>
              </a:spcBef>
              <a:buFont typeface="Calisto MT" pitchFamily="18" charset="0"/>
              <a:buAutoNum type="arabicPeriod"/>
            </a:pPr>
            <a:endParaRPr lang="en-US" sz="4480" b="1" dirty="0" smtClean="0"/>
          </a:p>
          <a:p>
            <a:pPr marL="514350" indent="-514350">
              <a:spcBef>
                <a:spcPts val="0"/>
              </a:spcBef>
              <a:buAutoNum type="arabicPeriod"/>
            </a:pPr>
            <a:r>
              <a:rPr lang="en-US" sz="4480" b="1" dirty="0" smtClean="0"/>
              <a:t>Absent transformation, the perverse effects of 21</a:t>
            </a:r>
            <a:r>
              <a:rPr lang="en-US" sz="4480" b="1" baseline="30000" dirty="0" smtClean="0"/>
              <a:t>st</a:t>
            </a:r>
            <a:r>
              <a:rPr lang="en-US" sz="4480" b="1" dirty="0" smtClean="0"/>
              <a:t> century global capitalism are likely to worsen [risking cataclysmic crises– economic, geopolitical and ecological that would be irreversible.]</a:t>
            </a:r>
            <a:endParaRPr lang="en-US" sz="3143" b="1" dirty="0" smtClean="0"/>
          </a:p>
          <a:p>
            <a:pPr marL="514350" indent="-514350">
              <a:spcBef>
                <a:spcPts val="0"/>
              </a:spcBef>
              <a:buNone/>
            </a:pPr>
            <a:endParaRPr lang="en-US" sz="3027" b="1" dirty="0" smtClean="0"/>
          </a:p>
          <a:p>
            <a:pPr marL="514350" indent="-514350">
              <a:spcBef>
                <a:spcPts val="0"/>
              </a:spcBef>
              <a:buAutoNum type="arabicPeriod"/>
            </a:pPr>
            <a:endParaRPr lang="en-US" sz="3027" b="1" dirty="0" smtClean="0"/>
          </a:p>
          <a:p>
            <a:pPr marL="514350" indent="-514350">
              <a:spcBef>
                <a:spcPts val="0"/>
              </a:spcBef>
              <a:buAutoNum type="arabicPeriod"/>
            </a:pPr>
            <a:endParaRPr lang="en-US" sz="2800" b="1" dirty="0" smtClean="0"/>
          </a:p>
          <a:p>
            <a:pPr>
              <a:spcBef>
                <a:spcPts val="0"/>
              </a:spcBef>
              <a:buNone/>
            </a:pPr>
            <a:endParaRPr lang="en-US"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62753"/>
            <a:ext cx="8029039" cy="1283167"/>
          </a:xfrm>
        </p:spPr>
        <p:txBody>
          <a:bodyPr/>
          <a:lstStyle/>
          <a:p>
            <a:pPr marL="282575" lvl="0" indent="-282575">
              <a:spcBef>
                <a:spcPts val="0"/>
              </a:spcBef>
            </a:pPr>
            <a:r>
              <a:rPr lang="en-US" sz="3200" b="1" dirty="0" smtClean="0">
                <a:effectLst>
                  <a:outerShdw blurRad="50800" dist="38100" dir="2700000">
                    <a:srgbClr val="000000">
                      <a:alpha val="43000"/>
                    </a:srgbClr>
                  </a:outerShdw>
                </a:effectLst>
              </a:rPr>
              <a:t>Bleak prospects are </a:t>
            </a:r>
            <a:br>
              <a:rPr lang="en-US" sz="3200" b="1" dirty="0" smtClean="0">
                <a:effectLst>
                  <a:outerShdw blurRad="50800" dist="38100" dir="2700000">
                    <a:srgbClr val="000000">
                      <a:alpha val="43000"/>
                    </a:srgbClr>
                  </a:outerShdw>
                </a:effectLst>
              </a:rPr>
            </a:br>
            <a:r>
              <a:rPr lang="en-US" sz="3200" b="1" dirty="0" smtClean="0">
                <a:effectLst>
                  <a:outerShdw blurRad="50800" dist="38100" dir="2700000">
                    <a:srgbClr val="000000">
                      <a:alpha val="43000"/>
                    </a:srgbClr>
                  </a:outerShdw>
                </a:effectLst>
              </a:rPr>
              <a:t>no excuse for abandoning </a:t>
            </a:r>
            <a:br>
              <a:rPr lang="en-US" sz="3200" b="1" dirty="0" smtClean="0">
                <a:effectLst>
                  <a:outerShdw blurRad="50800" dist="38100" dir="2700000">
                    <a:srgbClr val="000000">
                      <a:alpha val="43000"/>
                    </a:srgbClr>
                  </a:outerShdw>
                </a:effectLst>
              </a:rPr>
            </a:br>
            <a:r>
              <a:rPr lang="en-US" sz="3200" b="1" dirty="0" smtClean="0">
                <a:effectLst>
                  <a:outerShdw blurRad="50800" dist="38100" dir="2700000">
                    <a:srgbClr val="000000">
                      <a:alpha val="43000"/>
                    </a:srgbClr>
                  </a:outerShdw>
                </a:effectLst>
              </a:rPr>
              <a:t>optimism of the Will </a:t>
            </a:r>
            <a:endParaRPr lang="en-US" sz="32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p:txBody>
          <a:bodyPr>
            <a:normAutofit fontScale="55000" lnSpcReduction="20000"/>
          </a:bodyPr>
          <a:lstStyle/>
          <a:p>
            <a:pPr algn="ctr">
              <a:spcBef>
                <a:spcPts val="0"/>
              </a:spcBef>
              <a:buNone/>
            </a:pPr>
            <a:endParaRPr lang="en-US" sz="3613" b="1" dirty="0" smtClean="0"/>
          </a:p>
          <a:p>
            <a:pPr marL="514350" indent="-514350">
              <a:spcBef>
                <a:spcPts val="0"/>
              </a:spcBef>
              <a:buFont typeface="Calisto MT" pitchFamily="18" charset="0"/>
              <a:buAutoNum type="arabicPeriod"/>
            </a:pPr>
            <a:r>
              <a:rPr lang="en-US" sz="4480" b="1" dirty="0" smtClean="0"/>
              <a:t>Unexpected increases in state capacity and surprisingly successful social movements have emerged (at least temporarily) in a variety of national contexts in the late 20</a:t>
            </a:r>
            <a:r>
              <a:rPr lang="en-US" sz="4480" b="1" baseline="30000" dirty="0" smtClean="0"/>
              <a:t>th</a:t>
            </a:r>
            <a:r>
              <a:rPr lang="en-US" sz="4480" b="1" dirty="0" smtClean="0"/>
              <a:t> and early 21</a:t>
            </a:r>
            <a:r>
              <a:rPr lang="en-US" sz="4480" b="1" baseline="30000" dirty="0" smtClean="0"/>
              <a:t>st</a:t>
            </a:r>
            <a:r>
              <a:rPr lang="en-US" sz="4480" b="1" dirty="0" smtClean="0"/>
              <a:t> century, particularly in the Global South.  It could happen again. </a:t>
            </a:r>
          </a:p>
          <a:p>
            <a:pPr marL="514350" indent="-514350">
              <a:spcBef>
                <a:spcPts val="0"/>
              </a:spcBef>
              <a:buFont typeface="Calisto MT" pitchFamily="18" charset="0"/>
              <a:buAutoNum type="arabicPeriod"/>
            </a:pPr>
            <a:endParaRPr lang="en-US" sz="4480" b="1" dirty="0" smtClean="0"/>
          </a:p>
          <a:p>
            <a:pPr marL="514350" indent="-514350">
              <a:spcBef>
                <a:spcPts val="0"/>
              </a:spcBef>
              <a:buAutoNum type="arabicPeriod"/>
            </a:pPr>
            <a:r>
              <a:rPr lang="en-US" sz="4480" b="1" dirty="0" smtClean="0"/>
              <a:t>While capitalism retains political and ideological power, it has lost its legitimacy both at the top (among analysts of the contemporary political economy) and at the bottom (among engaged citizens.)   </a:t>
            </a:r>
            <a:endParaRPr lang="en-US" sz="3143" b="1" dirty="0" smtClean="0"/>
          </a:p>
          <a:p>
            <a:pPr marL="514350" indent="-514350">
              <a:spcBef>
                <a:spcPts val="0"/>
              </a:spcBef>
              <a:buNone/>
            </a:pPr>
            <a:endParaRPr lang="en-US" sz="3027" b="1" dirty="0" smtClean="0"/>
          </a:p>
          <a:p>
            <a:pPr marL="514350" indent="-514350">
              <a:spcBef>
                <a:spcPts val="0"/>
              </a:spcBef>
              <a:buAutoNum type="arabicPeriod"/>
            </a:pPr>
            <a:endParaRPr lang="en-US" sz="3027" b="1" dirty="0" smtClean="0"/>
          </a:p>
          <a:p>
            <a:pPr marL="514350" indent="-514350">
              <a:spcBef>
                <a:spcPts val="0"/>
              </a:spcBef>
              <a:buAutoNum type="arabicPeriod"/>
            </a:pPr>
            <a:endParaRPr lang="en-US" sz="2800" b="1" dirty="0" smtClean="0"/>
          </a:p>
          <a:p>
            <a:pPr>
              <a:spcBef>
                <a:spcPts val="0"/>
              </a:spcBef>
              <a:buNone/>
            </a:pPr>
            <a:endParaRPr lang="en-US"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62753"/>
            <a:ext cx="8029039" cy="1283167"/>
          </a:xfrm>
        </p:spPr>
        <p:txBody>
          <a:bodyPr/>
          <a:lstStyle/>
          <a:p>
            <a:pPr marL="282575" lvl="0" indent="-282575">
              <a:spcBef>
                <a:spcPts val="0"/>
              </a:spcBef>
            </a:pPr>
            <a:r>
              <a:rPr lang="en-US" sz="3200" b="1" dirty="0" smtClean="0">
                <a:effectLst>
                  <a:outerShdw blurRad="50800" dist="38100" dir="2700000">
                    <a:srgbClr val="000000">
                      <a:alpha val="43000"/>
                    </a:srgbClr>
                  </a:outerShdw>
                </a:effectLst>
              </a:rPr>
              <a:t>optimism of the intellect  </a:t>
            </a:r>
            <a:endParaRPr lang="en-US" sz="32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779463" y="1828800"/>
            <a:ext cx="7583488" cy="4601947"/>
          </a:xfrm>
        </p:spPr>
        <p:txBody>
          <a:bodyPr>
            <a:normAutofit fontScale="47500" lnSpcReduction="20000"/>
          </a:bodyPr>
          <a:lstStyle/>
          <a:p>
            <a:pPr marL="0" indent="-514350">
              <a:spcBef>
                <a:spcPts val="0"/>
              </a:spcBef>
              <a:buNone/>
            </a:pPr>
            <a:r>
              <a:rPr lang="en-US" sz="4480" b="1" dirty="0" smtClean="0"/>
              <a:t>There are good intellectual reasons for believing that transformation is possible. The analytics of transformation are not a mystery. </a:t>
            </a:r>
          </a:p>
          <a:p>
            <a:pPr marL="0" indent="-514350">
              <a:spcBef>
                <a:spcPts val="0"/>
              </a:spcBef>
              <a:buNone/>
            </a:pPr>
            <a:endParaRPr lang="en-US" sz="4480" b="1" dirty="0" smtClean="0"/>
          </a:p>
          <a:p>
            <a:pPr marL="0" indent="-514350">
              <a:spcBef>
                <a:spcPts val="0"/>
              </a:spcBef>
              <a:buNone/>
            </a:pPr>
            <a:r>
              <a:rPr lang="en-US" sz="4480" b="1" dirty="0" smtClean="0"/>
              <a:t>Once it is recognized that being a handmaiden to capitalism will neither build state capacity nor enable the state to deliver the public goods that its citizenry requires, the analytics are straightforward.</a:t>
            </a:r>
          </a:p>
          <a:p>
            <a:pPr marL="0" indent="-514350">
              <a:spcBef>
                <a:spcPts val="0"/>
              </a:spcBef>
              <a:buNone/>
            </a:pPr>
            <a:r>
              <a:rPr lang="en-US" sz="4480" b="1" dirty="0" smtClean="0"/>
              <a:t> </a:t>
            </a:r>
          </a:p>
          <a:p>
            <a:pPr marL="0" indent="-514350">
              <a:spcBef>
                <a:spcPts val="0"/>
              </a:spcBef>
              <a:buNone/>
            </a:pPr>
            <a:r>
              <a:rPr lang="en-US" sz="4480" b="1" dirty="0" smtClean="0"/>
              <a:t>Goals are nicely specified in the </a:t>
            </a:r>
            <a:r>
              <a:rPr lang="en-US" sz="4480" b="1" dirty="0" err="1" smtClean="0"/>
              <a:t>Sen-Ostrom</a:t>
            </a:r>
            <a:r>
              <a:rPr lang="en-US" sz="4480" b="1" dirty="0" smtClean="0"/>
              <a:t> model.</a:t>
            </a:r>
          </a:p>
          <a:p>
            <a:pPr marL="0" indent="-514350">
              <a:spcBef>
                <a:spcPts val="0"/>
              </a:spcBef>
              <a:buNone/>
            </a:pPr>
            <a:r>
              <a:rPr lang="en-US" sz="4480" b="1" dirty="0" smtClean="0"/>
              <a:t> </a:t>
            </a:r>
          </a:p>
          <a:p>
            <a:pPr marL="0" indent="-514350">
              <a:spcBef>
                <a:spcPts val="0"/>
              </a:spcBef>
              <a:buNone/>
            </a:pPr>
            <a:r>
              <a:rPr lang="en-US" sz="4480" b="1" dirty="0" smtClean="0"/>
              <a:t>The potential agents – inside the state and in social movements – are clear.  </a:t>
            </a:r>
          </a:p>
          <a:p>
            <a:pPr marL="0" indent="-514350">
              <a:spcBef>
                <a:spcPts val="0"/>
              </a:spcBef>
              <a:buNone/>
            </a:pPr>
            <a:endParaRPr lang="en-US" sz="4480" b="1" dirty="0" smtClean="0"/>
          </a:p>
          <a:p>
            <a:pPr marL="0" indent="-514350">
              <a:spcBef>
                <a:spcPts val="0"/>
              </a:spcBef>
              <a:buNone/>
            </a:pPr>
            <a:r>
              <a:rPr lang="en-US" sz="4480" b="1" dirty="0" smtClean="0"/>
              <a:t>It is only a question of putting the pieces together as coherent, organized, mobilization.  </a:t>
            </a:r>
            <a:endParaRPr lang="en-US" sz="2800" b="1"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Precedent">
  <a:themeElements>
    <a:clrScheme name="Precedent">
      <a:dk1>
        <a:srgbClr val="921F07"/>
      </a:dk1>
      <a:lt1>
        <a:sysClr val="window" lastClr="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Precedent">
      <a:majorFont>
        <a:latin typeface="Perpetua Titling MT"/>
        <a:ea typeface=""/>
        <a:cs typeface=""/>
        <a:font script="Jpan" typeface="ＭＳ Ｐ明朝"/>
      </a:majorFont>
      <a:minorFont>
        <a:latin typeface="Calisto MT"/>
        <a:ea typeface=""/>
        <a:cs typeface=""/>
        <a:font script="Jpan" typeface="ＭＳ Ｐ明朝"/>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6076</TotalTime>
  <Words>881</Words>
  <Application>Microsoft Office PowerPoint</Application>
  <PresentationFormat>Apresentação na tela (4:3)</PresentationFormat>
  <Paragraphs>223</Paragraphs>
  <Slides>45</Slides>
  <Notes>10</Notes>
  <HiddenSlides>0</HiddenSlides>
  <MMClips>0</MMClips>
  <ScaleCrop>false</ScaleCrop>
  <HeadingPairs>
    <vt:vector size="4" baseType="variant">
      <vt:variant>
        <vt:lpstr>Tema</vt:lpstr>
      </vt:variant>
      <vt:variant>
        <vt:i4>2</vt:i4>
      </vt:variant>
      <vt:variant>
        <vt:lpstr>Títulos de slides</vt:lpstr>
      </vt:variant>
      <vt:variant>
        <vt:i4>45</vt:i4>
      </vt:variant>
    </vt:vector>
  </HeadingPairs>
  <TitlesOfParts>
    <vt:vector size="47" baseType="lpstr">
      <vt:lpstr>Precedent</vt:lpstr>
      <vt:lpstr>Clarity</vt:lpstr>
      <vt:lpstr>Building the  21st Century Developmental State: Challenges and Possibilities</vt:lpstr>
      <vt:lpstr>The dilemma of  21st Century States</vt:lpstr>
      <vt:lpstr>The dilemma is  self-reinforcing</vt:lpstr>
      <vt:lpstr>THE Capitalism Problem:</vt:lpstr>
      <vt:lpstr>Capitalism and the State:</vt:lpstr>
      <vt:lpstr>Apresentação do PowerPoint</vt:lpstr>
      <vt:lpstr>The Argument in Brief</vt:lpstr>
      <vt:lpstr>The Argument in Brief</vt:lpstr>
      <vt:lpstr>The Argument in Brief</vt:lpstr>
      <vt:lpstr>  </vt:lpstr>
      <vt:lpstr>Current critiques of Capitalism  Braudel </vt:lpstr>
      <vt:lpstr>Current critiques of Capitalism  Piketty  </vt:lpstr>
      <vt:lpstr>Current critiques of Capitalism  Streeck</vt:lpstr>
      <vt:lpstr>Current critiques of Capitalism  Streeck 2</vt:lpstr>
      <vt:lpstr> SUMMARIZING:  Current critiques of Capitalism  </vt:lpstr>
      <vt:lpstr>  </vt:lpstr>
      <vt:lpstr>Neoliberalism:  state as obstacle to  capitalism’s solution</vt:lpstr>
      <vt:lpstr>neo-liberal ideology: destructive effects</vt:lpstr>
      <vt:lpstr>neo-liberal ideology: destructive effects</vt:lpstr>
      <vt:lpstr>Neoliberalism:  A POLanyian Footnote</vt:lpstr>
      <vt:lpstr>20th Century Developmental State: </vt:lpstr>
      <vt:lpstr>20th Century Developmental State: </vt:lpstr>
      <vt:lpstr>20th Century Developmental State: </vt:lpstr>
      <vt:lpstr>21st Century  developmental state</vt:lpstr>
      <vt:lpstr>21st Century  developmental state</vt:lpstr>
      <vt:lpstr>21st Century dev STATE STATE-Society Networks</vt:lpstr>
      <vt:lpstr>SEN + OSTROM: Can the Model be realized ?? </vt:lpstr>
      <vt:lpstr>21st Century developmental STATE SeN + Ostrom vs Capitalism???</vt:lpstr>
      <vt:lpstr>  </vt:lpstr>
      <vt:lpstr>  </vt:lpstr>
      <vt:lpstr>1. Lessons from The oldest state </vt:lpstr>
      <vt:lpstr>Qin Shang-Yang</vt:lpstr>
      <vt:lpstr>The Confucian-Legalist State</vt:lpstr>
      <vt:lpstr>The Confucian-Legalist State</vt:lpstr>
      <vt:lpstr>Lessons from  The Confucian-Legalist State ???</vt:lpstr>
      <vt:lpstr>Lessons from  The Confucian-Legalist State ???</vt:lpstr>
      <vt:lpstr>2. Dissecting  20th Century transformations  in the Global south </vt:lpstr>
      <vt:lpstr>embedded cohesiveness  </vt:lpstr>
      <vt:lpstr>embedded cohesiveness  </vt:lpstr>
      <vt:lpstr>Figure 9-2 Associational Networks based on Comembership Data for Argentina, 2005  (C-S Lee, 2016)   </vt:lpstr>
      <vt:lpstr>Figure 9-3 Associational Networks based on Co-membership Data for Brazil, 2005  (C-S Lee, 2016) </vt:lpstr>
      <vt:lpstr>  </vt:lpstr>
      <vt:lpstr>The future of the State  and, therefore, the fate of Society, looks bleak</vt:lpstr>
      <vt:lpstr>Bleak prospects are  no excuse for abandoning  optimism of the Will </vt:lpstr>
      <vt:lpstr>optimism of the intellect  </vt:lpstr>
    </vt:vector>
  </TitlesOfParts>
  <Company>Berkeley Sociology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Silos or Synergies? Can Labor build effective alliances  with other Global Social Movements</dc:title>
  <dc:creator>Peter  Evans</dc:creator>
  <cp:lastModifiedBy>Fernando</cp:lastModifiedBy>
  <cp:revision>50</cp:revision>
  <dcterms:created xsi:type="dcterms:W3CDTF">2016-08-01T16:08:00Z</dcterms:created>
  <dcterms:modified xsi:type="dcterms:W3CDTF">2016-08-02T16:04:08Z</dcterms:modified>
</cp:coreProperties>
</file>